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920" r:id="rId2"/>
    <p:sldMasterId id="2147484040" r:id="rId3"/>
    <p:sldMasterId id="2147484385" r:id="rId4"/>
  </p:sldMasterIdLst>
  <p:notesMasterIdLst>
    <p:notesMasterId r:id="rId41"/>
  </p:notesMasterIdLst>
  <p:handoutMasterIdLst>
    <p:handoutMasterId r:id="rId42"/>
  </p:handoutMasterIdLst>
  <p:sldIdLst>
    <p:sldId id="424" r:id="rId5"/>
    <p:sldId id="411" r:id="rId6"/>
    <p:sldId id="412" r:id="rId7"/>
    <p:sldId id="413" r:id="rId8"/>
    <p:sldId id="414" r:id="rId9"/>
    <p:sldId id="415" r:id="rId10"/>
    <p:sldId id="416" r:id="rId11"/>
    <p:sldId id="417" r:id="rId12"/>
    <p:sldId id="418" r:id="rId13"/>
    <p:sldId id="419" r:id="rId14"/>
    <p:sldId id="420" r:id="rId15"/>
    <p:sldId id="422" r:id="rId16"/>
    <p:sldId id="421" r:id="rId17"/>
    <p:sldId id="410" r:id="rId18"/>
    <p:sldId id="409" r:id="rId19"/>
    <p:sldId id="364" r:id="rId20"/>
    <p:sldId id="345" r:id="rId21"/>
    <p:sldId id="371" r:id="rId22"/>
    <p:sldId id="381" r:id="rId23"/>
    <p:sldId id="372" r:id="rId24"/>
    <p:sldId id="373" r:id="rId25"/>
    <p:sldId id="374" r:id="rId26"/>
    <p:sldId id="377" r:id="rId27"/>
    <p:sldId id="375" r:id="rId28"/>
    <p:sldId id="376" r:id="rId29"/>
    <p:sldId id="384" r:id="rId30"/>
    <p:sldId id="400" r:id="rId31"/>
    <p:sldId id="401" r:id="rId32"/>
    <p:sldId id="402" r:id="rId33"/>
    <p:sldId id="403" r:id="rId34"/>
    <p:sldId id="404" r:id="rId35"/>
    <p:sldId id="405" r:id="rId36"/>
    <p:sldId id="399" r:id="rId37"/>
    <p:sldId id="406" r:id="rId38"/>
    <p:sldId id="408" r:id="rId39"/>
    <p:sldId id="423" r:id="rId40"/>
  </p:sldIdLst>
  <p:sldSz cx="9144000" cy="6858000" type="screen4x3"/>
  <p:notesSz cx="6997700" cy="92837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FF3300"/>
    <a:srgbClr val="FFFF00"/>
    <a:srgbClr val="0C2D83"/>
    <a:srgbClr val="66CCFF"/>
    <a:srgbClr val="969696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88695" autoAdjust="0"/>
  </p:normalViewPr>
  <p:slideViewPr>
    <p:cSldViewPr snapToGrid="0">
      <p:cViewPr varScale="1">
        <p:scale>
          <a:sx n="61" d="100"/>
          <a:sy n="61" d="100"/>
        </p:scale>
        <p:origin x="-1530" y="-84"/>
      </p:cViewPr>
      <p:guideLst>
        <p:guide orient="horz" pos="2160"/>
        <p:guide pos="1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-1476" y="-114"/>
      </p:cViewPr>
      <p:guideLst>
        <p:guide orient="horz" pos="2924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050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1" name="Rectangle 2051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2052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3" name="Rectangle 2053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BBA592BF-96B1-4BDD-AB63-48571AD146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49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10075"/>
            <a:ext cx="5130800" cy="417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l" defTabSz="930275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58B39FB-84CC-4C5A-B5B1-8154B1214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38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Fill out seating chart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866E5-B94A-483C-A5BE-4F8375C5FC2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866E5-B94A-483C-A5BE-4F8375C5FC2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0275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0275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0275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0275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03BBD8DF-5A19-4603-9831-1078DBE4EAF8}" type="slidenum">
              <a:rPr lang="en-US" sz="1200" smtClean="0"/>
              <a:pPr/>
              <a:t>17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0275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0275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0275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0275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95ACF02B-5972-4F53-9E29-5D543256118E}" type="slidenum">
              <a:rPr lang="en-US" sz="1200" smtClean="0"/>
              <a:pPr/>
              <a:t>20</a:t>
            </a:fld>
            <a:endParaRPr lang="en-US" sz="1200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0275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0275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0275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0275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926462A-B0AC-49C1-A8C4-61641AB79B59}" type="slidenum">
              <a:rPr lang="en-US" sz="1200" smtClean="0"/>
              <a:pPr/>
              <a:t>21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0275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0275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0275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0275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defTabSz="9302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3014AFA-AC7D-449D-83DE-D9A0E0B1CDA3}" type="slidenum">
              <a:rPr lang="en-US" sz="1200" smtClean="0"/>
              <a:pPr/>
              <a:t>22</a:t>
            </a:fld>
            <a:endParaRPr lang="en-US" sz="12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28"/>
          <p:cNvSpPr>
            <a:spLocks noChangeShapeType="1"/>
          </p:cNvSpPr>
          <p:nvPr/>
        </p:nvSpPr>
        <p:spPr bwMode="auto">
          <a:xfrm>
            <a:off x="381000" y="12319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4533900" y="5162550"/>
            <a:ext cx="4038600" cy="11620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Briefer’s Name</a:t>
            </a:r>
          </a:p>
          <a:p>
            <a:r>
              <a:rPr lang="en-US"/>
              <a:t>Office Symbol</a:t>
            </a:r>
          </a:p>
        </p:txBody>
      </p:sp>
      <p:sp>
        <p:nvSpPr>
          <p:cNvPr id="33805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3848100" y="2286000"/>
            <a:ext cx="4762500" cy="1905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Briefing Topic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262698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8E9278C8-E5EE-462E-BFC0-169FC82E59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6CE2C88F-2F80-4F57-B629-AD63D6A3CD1E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68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9275" y="76200"/>
            <a:ext cx="2032000" cy="5784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76200"/>
            <a:ext cx="5946775" cy="5784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08107B25-DB33-4D52-9248-649980D800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0B8CC284-99AC-4293-AE5B-530D41210E42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13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350" y="76200"/>
            <a:ext cx="6781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00100" y="1536700"/>
            <a:ext cx="8131175" cy="43243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7706F834-159A-4AE9-914A-1B0F0E8AD2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50E6973E-609D-4352-9813-DC0294ABD1EE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61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28"/>
          <p:cNvSpPr>
            <a:spLocks noChangeShapeType="1"/>
          </p:cNvSpPr>
          <p:nvPr/>
        </p:nvSpPr>
        <p:spPr bwMode="auto">
          <a:xfrm>
            <a:off x="381000" y="12319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4533900" y="5162550"/>
            <a:ext cx="4038600" cy="11620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Briefer’s Name</a:t>
            </a:r>
          </a:p>
          <a:p>
            <a:r>
              <a:rPr lang="en-US"/>
              <a:t>Office Symbol</a:t>
            </a:r>
          </a:p>
        </p:txBody>
      </p:sp>
      <p:sp>
        <p:nvSpPr>
          <p:cNvPr id="33805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3848100" y="2286000"/>
            <a:ext cx="4762500" cy="1905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Briefing Topic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626717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09E5EF6A-A5CF-4641-BF33-5DA77AB03E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AC90E5AB-FBBA-487C-9D60-EB617A4F1CCC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18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D9EB7A4C-DFF0-469D-886A-8AEB1E31D7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8FD6B11B-7F6A-49BC-A015-9D320636ADD1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78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36700"/>
            <a:ext cx="3989388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1888" y="1536700"/>
            <a:ext cx="3989387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97EDA2B2-5B43-4DE7-953A-6E8049F29A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E654A043-CB62-4A3E-A279-985922A81307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67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B76B7B90-B0E0-4F6B-BF27-2A044F2EC6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5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065A9769-3DBB-4FE3-8C2B-DFACA8C51FDF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40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92831AD5-0751-4F68-BE4A-37F2E0E6B1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45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0C92ABB8-EA35-46FC-B865-05E639A8B628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4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F7D70276-4F00-4FF2-820D-4451C7E9B0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Rectangle 45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FF3C8416-BA67-40E2-9A72-E75D8660C103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23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C4D65584-0C7D-48B8-BEDE-21A2E88022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CE428E89-579F-43C8-B441-BB390AD4A5E9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66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3CBF10FD-84B0-4E68-8EF2-E166D3D84B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86AA4F24-8BF8-4643-9FC2-8C34D8202727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00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60F638A2-AB3D-46D8-A2F1-9D89A277ED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0590D6FC-A7FD-443B-915C-55C89516AFB5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82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C2F669D8-00DC-4BC4-9009-B5870F33AF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0A58C836-EB18-4974-A2A6-E28900F98334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45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9275" y="76200"/>
            <a:ext cx="2032000" cy="5784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76200"/>
            <a:ext cx="5946775" cy="5784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46543204-A1D6-476E-919D-1D5EC27EB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9B6C7407-157D-47CB-8282-BA634672B76D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78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350" y="76200"/>
            <a:ext cx="6781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00100" y="1536700"/>
            <a:ext cx="8131175" cy="43243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54ADBB3E-DAB3-4A25-9A37-F41454E76C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34D3E500-AF4D-497E-A137-B2F19319C6AB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52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27"/>
          <p:cNvSpPr txBox="1">
            <a:spLocks noChangeArrowheads="1"/>
          </p:cNvSpPr>
          <p:nvPr/>
        </p:nvSpPr>
        <p:spPr bwMode="auto">
          <a:xfrm>
            <a:off x="1457325" y="500063"/>
            <a:ext cx="6178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sz="3600" b="1" i="1" smtClean="0">
                <a:solidFill>
                  <a:srgbClr val="000000"/>
                </a:solidFill>
              </a:rPr>
              <a:t>HQ U.S. Air Force Academy</a:t>
            </a:r>
          </a:p>
        </p:txBody>
      </p:sp>
      <p:sp>
        <p:nvSpPr>
          <p:cNvPr id="6" name="Line 28"/>
          <p:cNvSpPr>
            <a:spLocks noChangeShapeType="1"/>
          </p:cNvSpPr>
          <p:nvPr/>
        </p:nvSpPr>
        <p:spPr bwMode="auto">
          <a:xfrm>
            <a:off x="381000" y="12319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Picture 31" descr="usafaseal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700" y="2903538"/>
            <a:ext cx="30353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2"/>
          <p:cNvSpPr txBox="1">
            <a:spLocks noChangeArrowheads="1"/>
          </p:cNvSpPr>
          <p:nvPr/>
        </p:nvSpPr>
        <p:spPr bwMode="auto">
          <a:xfrm>
            <a:off x="1228725" y="141605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defRPr/>
            </a:pPr>
            <a:r>
              <a:rPr lang="en-US" sz="2000" b="1" i="1" smtClean="0">
                <a:solidFill>
                  <a:srgbClr val="000000"/>
                </a:solidFill>
                <a:latin typeface="Century Schoolbook" pitchFamily="18" charset="0"/>
              </a:rPr>
              <a:t>I n t e g r i t y  -  S e r v i c e  -  E x c e l l e n c e</a:t>
            </a:r>
          </a:p>
        </p:txBody>
      </p:sp>
      <p:sp>
        <p:nvSpPr>
          <p:cNvPr id="33802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4533900" y="5162550"/>
            <a:ext cx="4038600" cy="11620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3805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3848100" y="2286000"/>
            <a:ext cx="4762500" cy="1905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70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400"/>
            </a:lvl1pPr>
          </a:lstStyle>
          <a:p>
            <a:pPr>
              <a:defRPr/>
            </a:pPr>
            <a:fld id="{AA15B55C-444B-4C0F-A44B-ED5D12A802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eaLnBrk="0" hangingPunct="0">
              <a:defRPr sz="140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45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400"/>
            </a:lvl1pPr>
          </a:lstStyle>
          <a:p>
            <a:pPr>
              <a:defRPr/>
            </a:pPr>
            <a:fld id="{D440F55D-582B-4A02-BB49-03EDA62BAF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eaLnBrk="0" hangingPunct="0">
              <a:defRPr sz="140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73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400"/>
            </a:lvl1pPr>
          </a:lstStyle>
          <a:p>
            <a:pPr>
              <a:defRPr/>
            </a:pPr>
            <a:fld id="{6DFD5A46-E186-4A87-B12E-A5041EEFD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eaLnBrk="0" hangingPunct="0">
              <a:defRPr sz="140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27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400"/>
            </a:lvl1pPr>
          </a:lstStyle>
          <a:p>
            <a:pPr>
              <a:defRPr/>
            </a:pPr>
            <a:fld id="{634FA3A1-C822-4CE2-A4D7-07C4A79C3E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eaLnBrk="0" hangingPunct="0">
              <a:defRPr sz="140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0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3831508C-0412-436C-8BFB-038593FE66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DF90D3FB-3257-4FD9-8154-9111B082BA15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00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400"/>
            </a:lvl1pPr>
          </a:lstStyle>
          <a:p>
            <a:pPr>
              <a:defRPr/>
            </a:pPr>
            <a:fld id="{64030069-4BD1-4058-AB1E-FD4A19794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eaLnBrk="0" hangingPunct="0">
              <a:defRPr sz="140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38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400"/>
            </a:lvl1pPr>
          </a:lstStyle>
          <a:p>
            <a:pPr>
              <a:defRPr/>
            </a:pPr>
            <a:fld id="{2F3BEC88-472A-422E-AF05-1E5E919BA8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eaLnBrk="0" hangingPunct="0">
              <a:defRPr sz="140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43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400"/>
            </a:lvl1pPr>
          </a:lstStyle>
          <a:p>
            <a:pPr>
              <a:defRPr/>
            </a:pPr>
            <a:fld id="{05608853-E70F-4FE3-B1F0-C8FF653CE1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eaLnBrk="0" hangingPunct="0">
              <a:defRPr sz="140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09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400"/>
            </a:lvl1pPr>
          </a:lstStyle>
          <a:p>
            <a:pPr>
              <a:defRPr/>
            </a:pPr>
            <a:fld id="{0D2C1EAC-95E6-401B-88C9-0CCFD65B0B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eaLnBrk="0" hangingPunct="0">
              <a:defRPr sz="140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56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9275" y="76200"/>
            <a:ext cx="2032000" cy="5784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76200"/>
            <a:ext cx="5946775" cy="5784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1400"/>
            </a:lvl1pPr>
          </a:lstStyle>
          <a:p>
            <a:pPr>
              <a:defRPr/>
            </a:pPr>
            <a:fld id="{9F51EFE1-8082-46FC-8EE7-E69A9801FC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eaLnBrk="0" hangingPunct="0">
              <a:defRPr sz="140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62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1463040"/>
            <a:ext cx="8412480" cy="4937760"/>
          </a:xfr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88975" marR="0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27113" marR="0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8975" marR="0" lvl="1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027113" marR="0" lvl="2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510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36700"/>
            <a:ext cx="3989388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1888" y="1536700"/>
            <a:ext cx="3989387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0D8A509F-8526-420E-866A-D77FF145C2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430731EF-8206-4D19-8D39-B25064A6708F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30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B13889DE-89C0-4168-9C6C-257E843B16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EB85745C-8606-4303-879B-5A18E2F8952B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76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E828A729-6264-454A-894C-FD3ACBF8A9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EC104480-063D-49C3-B37B-6FDC4DA8C788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7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8DDDF030-EE8C-48C8-B35A-7A5AA2E1DD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5B70A108-3252-41E5-B998-DFD4EB0E8CFA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92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6DB18A8A-4F34-4DBD-AC6E-5B59F960E9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DE123FBF-B932-47DA-A850-F8DD01574AF6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71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6F91313A-6512-497A-8C26-DF1D11D9F9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C31CE8DA-7AA2-4A75-8CED-F07C8E806852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8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0100" y="1536700"/>
            <a:ext cx="8131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76200"/>
            <a:ext cx="6781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Line 15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Line 17"/>
          <p:cNvSpPr>
            <a:spLocks noChangeShapeType="1"/>
          </p:cNvSpPr>
          <p:nvPr/>
        </p:nvSpPr>
        <p:spPr bwMode="auto">
          <a:xfrm>
            <a:off x="422275" y="1414463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Text Box 43"/>
          <p:cNvSpPr txBox="1">
            <a:spLocks noChangeArrowheads="1"/>
          </p:cNvSpPr>
          <p:nvPr userDrawn="1"/>
        </p:nvSpPr>
        <p:spPr bwMode="auto">
          <a:xfrm>
            <a:off x="1295400" y="6491288"/>
            <a:ext cx="655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600" b="1" i="1" smtClean="0">
                <a:latin typeface="Century Schoolbook" pitchFamily="18" charset="0"/>
              </a:rPr>
              <a:t>I n t e g r i t y  -  S e r v i c e  -  E x c e l l e n c e</a:t>
            </a:r>
          </a:p>
        </p:txBody>
      </p:sp>
      <p:sp>
        <p:nvSpPr>
          <p:cNvPr id="1068" name="Rectangle 4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10388" y="625316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B5499B3F-0BE5-46DB-A63A-0AC90058E8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69" name="Rectangle 4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5250" y="62674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4A3EF21E-B3F7-42B7-9F68-64BA459DC7A7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  <p:pic>
        <p:nvPicPr>
          <p:cNvPr id="10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79946"/>
            <a:ext cx="1065031" cy="121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  <p:sldLayoutId id="2147484304" r:id="rId10"/>
    <p:sldLayoutId id="2147484305" r:id="rId11"/>
    <p:sldLayoutId id="2147484306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2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0100" y="1536700"/>
            <a:ext cx="8131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76200"/>
            <a:ext cx="6781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6" name="Line 15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" name="Line 17"/>
          <p:cNvSpPr>
            <a:spLocks noChangeShapeType="1"/>
          </p:cNvSpPr>
          <p:nvPr/>
        </p:nvSpPr>
        <p:spPr bwMode="auto">
          <a:xfrm>
            <a:off x="422275" y="1414463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9" name="Text Box 43"/>
          <p:cNvSpPr txBox="1">
            <a:spLocks noChangeArrowheads="1"/>
          </p:cNvSpPr>
          <p:nvPr userDrawn="1"/>
        </p:nvSpPr>
        <p:spPr bwMode="auto">
          <a:xfrm>
            <a:off x="1295400" y="6491288"/>
            <a:ext cx="655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defRPr/>
            </a:pPr>
            <a:r>
              <a:rPr lang="en-US" sz="1600" b="1" i="1" smtClean="0">
                <a:solidFill>
                  <a:srgbClr val="000000"/>
                </a:solidFill>
                <a:latin typeface="Century Schoolbook" pitchFamily="18" charset="0"/>
              </a:rPr>
              <a:t>I n t e g r i t y  -  S e r v i c e  -  E x c e l l e n c e</a:t>
            </a:r>
          </a:p>
        </p:txBody>
      </p:sp>
      <p:sp>
        <p:nvSpPr>
          <p:cNvPr id="1068" name="Rectangle 4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10388" y="625316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89671963-7899-4897-93D5-DEEA1B50EB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69" name="Rectangle 4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5250" y="62674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898E5409-4D87-4955-8D75-F264D1A0D782}" type="datetime3">
              <a:rPr lang="en-US"/>
              <a:pPr>
                <a:defRPr/>
              </a:pPr>
              <a:t>3 January 2017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19" r:id="rId1"/>
    <p:sldLayoutId id="2147484320" r:id="rId2"/>
    <p:sldLayoutId id="2147484321" r:id="rId3"/>
    <p:sldLayoutId id="2147484322" r:id="rId4"/>
    <p:sldLayoutId id="2147484323" r:id="rId5"/>
    <p:sldLayoutId id="2147484324" r:id="rId6"/>
    <p:sldLayoutId id="2147484325" r:id="rId7"/>
    <p:sldLayoutId id="2147484326" r:id="rId8"/>
    <p:sldLayoutId id="2147484327" r:id="rId9"/>
    <p:sldLayoutId id="2147484328" r:id="rId10"/>
    <p:sldLayoutId id="2147484329" r:id="rId11"/>
    <p:sldLayoutId id="2147484330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2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0100" y="1536700"/>
            <a:ext cx="8131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76200"/>
            <a:ext cx="6781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6" name="Line 15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7" name="Line 17"/>
          <p:cNvSpPr>
            <a:spLocks noChangeShapeType="1"/>
          </p:cNvSpPr>
          <p:nvPr/>
        </p:nvSpPr>
        <p:spPr bwMode="auto">
          <a:xfrm>
            <a:off x="422275" y="1414463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9" name="Text Box 43"/>
          <p:cNvSpPr txBox="1">
            <a:spLocks noChangeArrowheads="1"/>
          </p:cNvSpPr>
          <p:nvPr/>
        </p:nvSpPr>
        <p:spPr bwMode="auto">
          <a:xfrm>
            <a:off x="1295400" y="6491288"/>
            <a:ext cx="655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defRPr/>
            </a:pPr>
            <a:r>
              <a:rPr lang="en-US" sz="1600" b="1" i="1" smtClean="0">
                <a:solidFill>
                  <a:srgbClr val="000000"/>
                </a:solidFill>
                <a:latin typeface="Century Schoolbook" pitchFamily="18" charset="0"/>
              </a:rPr>
              <a:t>I n t e g r i t y  -  S e r v i c e  -  E x c e l l e n c e</a:t>
            </a:r>
          </a:p>
        </p:txBody>
      </p:sp>
      <p:sp>
        <p:nvSpPr>
          <p:cNvPr id="1068" name="Rectangle 4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10388" y="625316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8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230A4394-9946-4064-A5C9-FB77627554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69" name="Rectangle 4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950" y="62611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0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79946"/>
            <a:ext cx="1065031" cy="121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75" r:id="rId1"/>
    <p:sldLayoutId id="2147484376" r:id="rId2"/>
    <p:sldLayoutId id="2147484377" r:id="rId3"/>
    <p:sldLayoutId id="2147484378" r:id="rId4"/>
    <p:sldLayoutId id="2147484379" r:id="rId5"/>
    <p:sldLayoutId id="2147484380" r:id="rId6"/>
    <p:sldLayoutId id="2147484381" r:id="rId7"/>
    <p:sldLayoutId id="2147484382" r:id="rId8"/>
    <p:sldLayoutId id="2147484383" r:id="rId9"/>
    <p:sldLayoutId id="2147484384" r:id="rId10"/>
  </p:sldLayoutIdLst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2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Arial" charset="0"/>
              <a:sym typeface="Wingdings" pitchFamily="2" charset="2"/>
            </a:endParaRPr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Arial" charset="0"/>
              <a:sym typeface="Wingdings" pitchFamily="2" charset="2"/>
            </a:endParaRPr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5"/>
            <a:ext cx="655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i="1" dirty="0">
                <a:solidFill>
                  <a:srgbClr val="FFFFFF">
                    <a:lumMod val="65000"/>
                  </a:srgbClr>
                </a:solidFill>
                <a:latin typeface="Trebuchet MS" panose="020B0603020202020204" pitchFamily="34" charset="0"/>
                <a:sym typeface="Wingdings" pitchFamily="2" charset="2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eaLnBrk="1" hangingPunct="1"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  <a:latin typeface="Arial" charset="0"/>
                <a:sym typeface="Wingdings" pitchFamily="2" charset="2"/>
              </a:rPr>
              <a:pPr eaLnBrk="1" hangingPunct="1"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Arial" charset="0"/>
              <a:sym typeface="Wingdings" pitchFamily="2" charset="2"/>
            </a:endParaRPr>
          </a:p>
        </p:txBody>
      </p:sp>
      <p:pic>
        <p:nvPicPr>
          <p:cNvPr id="2050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9" y="76200"/>
            <a:ext cx="1065031" cy="121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94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6" r:id="rId1"/>
  </p:sldLayoutIdLst>
  <p:transition spd="med"/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Trebuchet MS" panose="020B0603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is.usafa.edu/academics/civilengineering/E101/default.aspx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harepoint.usafa.edu/academics/eleccompengineering/ece281/default.aspx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tags" Target="../tags/tag2.xml"/><Relationship Id="rId7" Type="http://schemas.openxmlformats.org/officeDocument/2006/relationships/oleObject" Target="../embeddings/oleObject1.bin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4.xml"/><Relationship Id="rId4" Type="http://schemas.openxmlformats.org/officeDocument/2006/relationships/tags" Target="../tags/tag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9.xml"/><Relationship Id="rId1" Type="http://schemas.openxmlformats.org/officeDocument/2006/relationships/vmlDrawing" Target="../drawings/vmlDrawing2.vml"/><Relationship Id="rId6" Type="http://schemas.openxmlformats.org/officeDocument/2006/relationships/tags" Target="../tags/tag13.xml"/><Relationship Id="rId11" Type="http://schemas.openxmlformats.org/officeDocument/2006/relationships/image" Target="../media/image37.wmf"/><Relationship Id="rId5" Type="http://schemas.openxmlformats.org/officeDocument/2006/relationships/tags" Target="../tags/tag12.xml"/><Relationship Id="rId10" Type="http://schemas.openxmlformats.org/officeDocument/2006/relationships/oleObject" Target="../embeddings/oleObject3.bin"/><Relationship Id="rId4" Type="http://schemas.openxmlformats.org/officeDocument/2006/relationships/tags" Target="../tags/tag11.xml"/><Relationship Id="rId9" Type="http://schemas.openxmlformats.org/officeDocument/2006/relationships/image" Target="../media/image36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3.vml"/><Relationship Id="rId6" Type="http://schemas.openxmlformats.org/officeDocument/2006/relationships/tags" Target="../tags/tag18.xml"/><Relationship Id="rId11" Type="http://schemas.openxmlformats.org/officeDocument/2006/relationships/image" Target="../media/image39.wmf"/><Relationship Id="rId5" Type="http://schemas.openxmlformats.org/officeDocument/2006/relationships/tags" Target="../tags/tag17.xml"/><Relationship Id="rId10" Type="http://schemas.openxmlformats.org/officeDocument/2006/relationships/oleObject" Target="../embeddings/oleObject5.bin"/><Relationship Id="rId4" Type="http://schemas.openxmlformats.org/officeDocument/2006/relationships/tags" Target="../tags/tag16.xml"/><Relationship Id="rId9" Type="http://schemas.openxmlformats.org/officeDocument/2006/relationships/image" Target="../media/image38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tags" Target="../tags/tag26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42.wmf"/><Relationship Id="rId2" Type="http://schemas.openxmlformats.org/officeDocument/2006/relationships/tags" Target="../tags/tag25.xml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8.bin"/><Relationship Id="rId5" Type="http://schemas.openxmlformats.org/officeDocument/2006/relationships/tags" Target="../tags/tag28.xml"/><Relationship Id="rId10" Type="http://schemas.openxmlformats.org/officeDocument/2006/relationships/image" Target="../media/image41.wmf"/><Relationship Id="rId4" Type="http://schemas.openxmlformats.org/officeDocument/2006/relationships/tags" Target="../tags/tag27.xml"/><Relationship Id="rId9" Type="http://schemas.openxmlformats.org/officeDocument/2006/relationships/oleObject" Target="../embeddings/oleObject7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ece.ninja/383/lab/labnotebook.html" TargetMode="External"/><Relationship Id="rId2" Type="http://schemas.openxmlformats.org/officeDocument/2006/relationships/hyperlink" Target="https://bitbucke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falkinburg/ECE_382_Lab_Ex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Arial" charset="0"/>
              <a:sym typeface="Wingdings" pitchFamily="2" charset="2"/>
            </a:endParaRPr>
          </a:p>
        </p:txBody>
      </p:sp>
      <p:sp>
        <p:nvSpPr>
          <p:cNvPr id="8" name="Rectangle 13"/>
          <p:cNvSpPr txBox="1">
            <a:spLocks noChangeArrowheads="1"/>
          </p:cNvSpPr>
          <p:nvPr/>
        </p:nvSpPr>
        <p:spPr bwMode="auto">
          <a:xfrm>
            <a:off x="2820692" y="1774209"/>
            <a:ext cx="5831944" cy="2854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D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9pPr>
          </a:lstStyle>
          <a:p>
            <a:pPr algn="ctr"/>
            <a:r>
              <a:rPr lang="en-US" sz="4000" kern="0" dirty="0">
                <a:effectLst/>
                <a:latin typeface="Trebuchet MS" panose="020B0603020202020204" pitchFamily="34" charset="0"/>
                <a:sym typeface="Wingdings" pitchFamily="2" charset="2"/>
              </a:rPr>
              <a:t>ECE </a:t>
            </a:r>
            <a:r>
              <a:rPr lang="en-US" sz="4000" kern="0" dirty="0" smtClean="0">
                <a:effectLst/>
                <a:latin typeface="Trebuchet MS" panose="020B0603020202020204" pitchFamily="34" charset="0"/>
                <a:sym typeface="Wingdings" pitchFamily="2" charset="2"/>
              </a:rPr>
              <a:t>281</a:t>
            </a:r>
          </a:p>
          <a:p>
            <a:pPr algn="ctr"/>
            <a:r>
              <a:rPr lang="en-US" sz="4000" kern="0" dirty="0" smtClean="0">
                <a:effectLst/>
                <a:latin typeface="Trebuchet MS" panose="020B0603020202020204" pitchFamily="34" charset="0"/>
                <a:sym typeface="Wingdings" pitchFamily="2" charset="2"/>
              </a:rPr>
              <a:t>Digital </a:t>
            </a:r>
            <a:r>
              <a:rPr lang="en-US" sz="4000" kern="0" dirty="0">
                <a:effectLst/>
                <a:latin typeface="Trebuchet MS" panose="020B0603020202020204" pitchFamily="34" charset="0"/>
                <a:sym typeface="Wingdings" pitchFamily="2" charset="2"/>
              </a:rPr>
              <a:t>Design and</a:t>
            </a:r>
            <a:br>
              <a:rPr lang="en-US" sz="4000" kern="0" dirty="0">
                <a:effectLst/>
                <a:latin typeface="Trebuchet MS" panose="020B0603020202020204" pitchFamily="34" charset="0"/>
                <a:sym typeface="Wingdings" pitchFamily="2" charset="2"/>
              </a:rPr>
            </a:br>
            <a:r>
              <a:rPr lang="en-US" sz="4000" kern="0" dirty="0">
                <a:effectLst/>
                <a:latin typeface="Trebuchet MS" panose="020B0603020202020204" pitchFamily="34" charset="0"/>
                <a:sym typeface="Wingdings" pitchFamily="2" charset="2"/>
              </a:rPr>
              <a:t>Computer </a:t>
            </a:r>
            <a:r>
              <a:rPr lang="en-US" sz="4000" kern="0" dirty="0" smtClean="0">
                <a:effectLst/>
                <a:latin typeface="Trebuchet MS" panose="020B0603020202020204" pitchFamily="34" charset="0"/>
                <a:sym typeface="Wingdings" pitchFamily="2" charset="2"/>
              </a:rPr>
              <a:t>Architecture Lecture 1</a:t>
            </a:r>
            <a:endParaRPr lang="en-US" sz="4000" kern="0" dirty="0">
              <a:effectLst/>
              <a:latin typeface="Trebuchet MS" panose="020B0603020202020204" pitchFamily="34" charset="0"/>
              <a:sym typeface="Wingdings" pitchFamily="2" charset="2"/>
            </a:endParaRPr>
          </a:p>
        </p:txBody>
      </p:sp>
      <p:sp>
        <p:nvSpPr>
          <p:cNvPr id="6" name="Slide Number Placeholder 21"/>
          <p:cNvSpPr txBox="1">
            <a:spLocks/>
          </p:cNvSpPr>
          <p:nvPr/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  <a:latin typeface="Trebuchet MS" panose="020B0603020202020204" pitchFamily="34" charset="0"/>
                <a:sym typeface="Wingdings" pitchFamily="2" charset="2"/>
              </a:rPr>
              <a:pPr algn="ctr" eaLnBrk="1" hangingPunct="1">
                <a:defRPr/>
              </a:pPr>
              <a:t>1</a:t>
            </a:fld>
            <a:endParaRPr lang="en-US" dirty="0">
              <a:solidFill>
                <a:srgbClr val="000000"/>
              </a:solidFill>
              <a:latin typeface="Trebuchet MS" panose="020B0603020202020204" pitchFamily="34" charset="0"/>
              <a:sym typeface="Wingdings" pitchFamily="2" charset="2"/>
            </a:endParaRPr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382200" y="6316000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Arial" charset="0"/>
              <a:sym typeface="Wingdings" pitchFamily="2" charset="2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382200" y="1567588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Arial" charset="0"/>
              <a:sym typeface="Wingdings" pitchFamily="2" charset="2"/>
            </a:endParaRP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4159624" y="4743731"/>
            <a:ext cx="4508500" cy="1489075"/>
          </a:xfrm>
        </p:spPr>
        <p:txBody>
          <a:bodyPr anchor="ctr"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dirty="0" smtClean="0"/>
              <a:t>Maj Jeffrey </a:t>
            </a:r>
            <a:r>
              <a:rPr lang="en-US" dirty="0"/>
              <a:t>Falkinburg</a:t>
            </a:r>
            <a:br>
              <a:rPr lang="en-US" dirty="0"/>
            </a:br>
            <a:r>
              <a:rPr lang="en-US" dirty="0"/>
              <a:t>Room 2E46E</a:t>
            </a:r>
            <a:br>
              <a:rPr lang="en-US" dirty="0"/>
            </a:br>
            <a:r>
              <a:rPr lang="en-US" dirty="0" smtClean="0"/>
              <a:t>333-9193</a:t>
            </a:r>
          </a:p>
          <a:p>
            <a:r>
              <a:rPr lang="en-US" dirty="0" smtClean="0"/>
              <a:t>402-312-8078</a:t>
            </a:r>
            <a:endParaRPr lang="en-US" dirty="0"/>
          </a:p>
        </p:txBody>
      </p:sp>
      <p:pic>
        <p:nvPicPr>
          <p:cNvPr id="1026" name="Picture 2" descr="https://sharepoint.usafa.edu/hq/CM/Shared%20Documents/Logo/USAFA%20Logo%20v%203%20line%20CMY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2" y="2281515"/>
            <a:ext cx="2973096" cy="33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5786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76200"/>
            <a:ext cx="7397750" cy="1143000"/>
          </a:xfrm>
        </p:spPr>
        <p:txBody>
          <a:bodyPr/>
          <a:lstStyle/>
          <a:p>
            <a:r>
              <a:rPr lang="en-US" sz="3200" dirty="0" smtClean="0"/>
              <a:t>Air Force Institute of Technology (AFIT) – Wright Patterson AFB, OH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2009 - 2011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>
              <a:defRPr/>
            </a:pPr>
            <a:endParaRPr lang="en-US" kern="1200" smtClean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algn="r" rtl="0">
              <a:defRPr/>
            </a:pPr>
            <a:fld id="{62D6D4B2-7611-498F-8780-1EDC26277454}" type="slidenum">
              <a:rPr lang="en-US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>
                <a:defRPr/>
              </a:pPr>
              <a:t>10</a:t>
            </a:fld>
            <a:endParaRPr lang="en-US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17411" name="Picture 3" descr="C:\Users\Jeffery.Falkinburg\AppData\Local\Microsoft\Windows\Temporary Internet Files\Content.IE5\D5TX37IW\MC900437409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04895"/>
            <a:ext cx="2971800" cy="302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Jeffery.Falkinburg\Pictures\Other Photos\Falkinburg Family 20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741" y="1517649"/>
            <a:ext cx="4173596" cy="313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E:\WPAFB Work Documents\Unit Shields &amp; Artwork\AFIT\AF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" y="5266419"/>
            <a:ext cx="2065592" cy="9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E:\WPAFB Work Documents\Unit Shields &amp; Artwork\AFIT\AFIT Shiel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49491"/>
            <a:ext cx="1825340" cy="200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43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6200"/>
            <a:ext cx="7169150" cy="1143000"/>
          </a:xfrm>
        </p:spPr>
        <p:txBody>
          <a:bodyPr/>
          <a:lstStyle/>
          <a:p>
            <a:r>
              <a:rPr lang="en-US" dirty="0" smtClean="0"/>
              <a:t>711 Human Performance Wing – Wright Patterson AFB, OH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2011 - 2014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>
              <a:defRPr/>
            </a:pPr>
            <a:endParaRPr lang="en-US" kern="1200" smtClean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algn="r" rtl="0">
              <a:defRPr/>
            </a:pPr>
            <a:fld id="{62D6D4B2-7611-498F-8780-1EDC26277454}" type="slidenum">
              <a:rPr lang="en-US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>
                <a:defRPr/>
              </a:pPr>
              <a:t>11</a:t>
            </a:fld>
            <a:endParaRPr lang="en-US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17411" name="Picture 3" descr="C:\Users\Jeffery.Falkinburg\AppData\Local\Microsoft\Windows\Temporary Internet Files\Content.IE5\D5TX37IW\MC900437409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04895"/>
            <a:ext cx="2971800" cy="302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Jeffery.Falkinburg\Pictures\Family Mug\IMG_27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524000"/>
            <a:ext cx="4300538" cy="322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9" y="4495800"/>
            <a:ext cx="1881878" cy="1856897"/>
          </a:xfrm>
          <a:prstGeom prst="rect">
            <a:avLst/>
          </a:prstGeom>
        </p:spPr>
      </p:pic>
      <p:pic>
        <p:nvPicPr>
          <p:cNvPr id="20482" name="Picture 2" descr="E:\WPAFB Work Documents\Unit Shields &amp; Artwork\711 HPW\Warfighter Ohio Patch-Fin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913" y="4495800"/>
            <a:ext cx="1919287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7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USAFA 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2014 - Present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>
              <a:defRPr/>
            </a:pPr>
            <a:fld id="{C4D65584-0C7D-48B8-BEDE-21A2E880225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>
              <a:defRPr/>
            </a:pPr>
            <a:fld id="{CE428E89-579F-43C8-B441-BB390AD4A5E9}" type="datetime3">
              <a:rPr lang="en-US" smtClean="0"/>
              <a:pPr>
                <a:defRPr/>
              </a:pPr>
              <a:t>3 January 2017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4507802" y="1524000"/>
            <a:ext cx="4288536" cy="3216403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2222"/>
              </a:clrFrom>
              <a:clrTo>
                <a:srgbClr val="FE22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912" y="4548757"/>
            <a:ext cx="1919288" cy="191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1" descr="usafasea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700" y="2903538"/>
            <a:ext cx="30353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190" name="Picture 6" descr="C:\Users\Jeffrey.Falkinburg\AppData\Local\Microsoft\Windows\Temporary Internet Files\Content.IE5\CMN76A4M\Affalcons[1]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53" y="4783302"/>
            <a:ext cx="1335022" cy="15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40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0"/>
            <a:ext cx="1043471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1911350" y="76200"/>
            <a:ext cx="6781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D8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9pPr>
          </a:lstStyle>
          <a:p>
            <a:r>
              <a:rPr lang="en-US" kern="0" dirty="0" smtClean="0">
                <a:solidFill>
                  <a:schemeClr val="bg1"/>
                </a:solidFill>
              </a:rPr>
              <a:t>Why I do what I do</a:t>
            </a:r>
            <a:endParaRPr lang="en-US" kern="0" dirty="0">
              <a:solidFill>
                <a:schemeClr val="bg1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443675" y="6523428"/>
            <a:ext cx="5181600" cy="334572"/>
          </a:xfrm>
          <a:prstGeom prst="rect">
            <a:avLst/>
          </a:prstGeom>
        </p:spPr>
        <p:txBody>
          <a:bodyPr/>
          <a:lstStyle/>
          <a:p>
            <a:pPr marL="285750" indent="-285750"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000" b="1" kern="0" dirty="0" smtClean="0">
                <a:solidFill>
                  <a:srgbClr val="FFFF00"/>
                </a:solidFill>
                <a:latin typeface="Arial"/>
              </a:rPr>
              <a:t>Britney, Dillon, and Brendan</a:t>
            </a:r>
            <a:endParaRPr lang="en-US" sz="2400" b="1" kern="0" dirty="0" smtClean="0">
              <a:solidFill>
                <a:srgbClr val="FFFF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399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Extra Instruction (EI)</a:t>
            </a:r>
            <a:endParaRPr lang="en-US" dirty="0"/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 algn="r" rtl="0">
              <a:defRPr/>
            </a:pPr>
            <a:endParaRPr lang="en-US" kern="1200" dirty="0" smtClean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algn="r" rtl="0">
              <a:defRPr/>
            </a:pPr>
            <a:fld id="{62D6D4B2-7611-498F-8780-1EDC26277454}" type="slidenum">
              <a:rPr lang="en-US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>
                <a:defRPr/>
              </a:pPr>
              <a:t>14</a:t>
            </a:fld>
            <a:endParaRPr lang="en-US" kern="120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28600" y="1501170"/>
            <a:ext cx="4953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Capt Jeffrey </a:t>
            </a:r>
            <a:r>
              <a:rPr lang="en-US" sz="2400" dirty="0" err="1" smtClean="0">
                <a:solidFill>
                  <a:srgbClr val="000000"/>
                </a:solidFill>
                <a:latin typeface="Arial"/>
              </a:rPr>
              <a:t>Falkinburg</a:t>
            </a:r>
            <a:endParaRPr lang="en-US" sz="2400" dirty="0">
              <a:solidFill>
                <a:srgbClr val="000000"/>
              </a:solidFill>
              <a:latin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2E46E</a:t>
            </a:r>
            <a:endParaRPr lang="en-US" sz="2400" dirty="0">
              <a:solidFill>
                <a:srgbClr val="000000"/>
              </a:solidFill>
              <a:latin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Office:  333-7366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Cell:  402-312-8078</a:t>
            </a:r>
            <a:endParaRPr lang="en-US" sz="24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286109" y="4953000"/>
            <a:ext cx="2951357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Sometimes Available</a:t>
            </a:r>
            <a:endParaRPr lang="en-US" sz="1800" b="1" dirty="0">
              <a:solidFill>
                <a:prstClr val="white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286109" y="4262553"/>
            <a:ext cx="2951357" cy="685800"/>
          </a:xfrm>
          <a:prstGeom prst="rect">
            <a:avLst/>
          </a:prstGeom>
          <a:solidFill>
            <a:srgbClr val="00206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Available</a:t>
            </a:r>
            <a:endParaRPr lang="en-US" sz="1800" b="1" dirty="0">
              <a:solidFill>
                <a:prstClr val="white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286109" y="5562600"/>
            <a:ext cx="2951357" cy="685800"/>
          </a:xfrm>
          <a:prstGeom prst="rect">
            <a:avLst/>
          </a:prstGeom>
          <a:solidFill>
            <a:srgbClr val="C0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Always Unavailable</a:t>
            </a:r>
            <a:endParaRPr lang="en-US" sz="1800" b="1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34000" y="1600200"/>
            <a:ext cx="1676400" cy="685800"/>
          </a:xfrm>
          <a:prstGeom prst="rect">
            <a:avLst/>
          </a:prstGeom>
          <a:solidFill>
            <a:srgbClr val="C0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M1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</a:rPr>
              <a:t>ECE 281 – 2F44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34000" y="4876800"/>
            <a:ext cx="1676400" cy="685800"/>
          </a:xfrm>
          <a:prstGeom prst="rect">
            <a:avLst/>
          </a:prstGeom>
          <a:solidFill>
            <a:srgbClr val="C0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M6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</a:rPr>
              <a:t>ECE 383 – </a:t>
            </a:r>
            <a:r>
              <a:rPr lang="en-US" sz="1200" b="1" dirty="0" smtClean="0">
                <a:solidFill>
                  <a:prstClr val="white"/>
                </a:solidFill>
              </a:rPr>
              <a:t>2E48A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34000" y="5562600"/>
            <a:ext cx="1676400" cy="685800"/>
          </a:xfrm>
          <a:prstGeom prst="rect">
            <a:avLst/>
          </a:prstGeom>
          <a:solidFill>
            <a:srgbClr val="C0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M7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</a:rPr>
              <a:t>ECE 383 – </a:t>
            </a:r>
            <a:r>
              <a:rPr lang="en-US" sz="1200" b="1" dirty="0" smtClean="0">
                <a:solidFill>
                  <a:prstClr val="white"/>
                </a:solidFill>
              </a:rPr>
              <a:t>2E48A</a:t>
            </a:r>
            <a:endParaRPr lang="en-US" sz="1800" b="1" dirty="0" smtClean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334000" y="4191000"/>
            <a:ext cx="1676400" cy="685800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M5</a:t>
            </a:r>
            <a:endParaRPr lang="en-US" sz="1800" b="1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10400" y="1600200"/>
            <a:ext cx="1676400" cy="685800"/>
          </a:xfrm>
          <a:prstGeom prst="rect">
            <a:avLst/>
          </a:prstGeom>
          <a:solidFill>
            <a:srgbClr val="00206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T1</a:t>
            </a:r>
            <a:endParaRPr lang="en-US" sz="1800" b="1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010400" y="4191000"/>
            <a:ext cx="16764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T5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010400" y="4876800"/>
            <a:ext cx="1676400" cy="685800"/>
          </a:xfrm>
          <a:prstGeom prst="rect">
            <a:avLst/>
          </a:prstGeom>
          <a:solidFill>
            <a:srgbClr val="00206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T6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010400" y="5562600"/>
            <a:ext cx="1676400" cy="685800"/>
          </a:xfrm>
          <a:prstGeom prst="rect">
            <a:avLst/>
          </a:prstGeom>
          <a:solidFill>
            <a:srgbClr val="00206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T7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334000" y="2895600"/>
            <a:ext cx="1676400" cy="609600"/>
          </a:xfrm>
          <a:prstGeom prst="rect">
            <a:avLst/>
          </a:prstGeom>
          <a:solidFill>
            <a:srgbClr val="C0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M3</a:t>
            </a:r>
            <a:endParaRPr lang="en-US" sz="1800" b="1" dirty="0">
              <a:solidFill>
                <a:prstClr val="white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</a:rPr>
              <a:t>ECE </a:t>
            </a:r>
            <a:r>
              <a:rPr lang="en-US" sz="1200" b="1" dirty="0" smtClean="0">
                <a:solidFill>
                  <a:prstClr val="white"/>
                </a:solidFill>
              </a:rPr>
              <a:t>463 – 2G2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34000" y="3505200"/>
            <a:ext cx="1676400" cy="685800"/>
          </a:xfrm>
          <a:prstGeom prst="rect">
            <a:avLst/>
          </a:prstGeom>
          <a:solidFill>
            <a:srgbClr val="C0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M4</a:t>
            </a:r>
            <a:endParaRPr lang="en-US" sz="1800" b="1" dirty="0">
              <a:solidFill>
                <a:prstClr val="white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</a:rPr>
              <a:t>ECE </a:t>
            </a:r>
            <a:r>
              <a:rPr lang="en-US" sz="1200" b="1" dirty="0" smtClean="0">
                <a:solidFill>
                  <a:prstClr val="white"/>
                </a:solidFill>
              </a:rPr>
              <a:t>463 – 2G2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10400" y="2286000"/>
            <a:ext cx="1676400" cy="685800"/>
          </a:xfrm>
          <a:prstGeom prst="rect">
            <a:avLst/>
          </a:prstGeom>
          <a:solidFill>
            <a:srgbClr val="00206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prstClr val="white"/>
                </a:solidFill>
              </a:rPr>
              <a:t>T2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34000" y="2277979"/>
            <a:ext cx="1676400" cy="617622"/>
          </a:xfrm>
          <a:prstGeom prst="rect">
            <a:avLst/>
          </a:prstGeom>
          <a:solidFill>
            <a:srgbClr val="C0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M2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</a:rPr>
              <a:t>ECE 281 – 2F44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012672" y="2879664"/>
            <a:ext cx="1676400" cy="68580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1000">
                <a:schemeClr val="bg1">
                  <a:lumMod val="50000"/>
                </a:schemeClr>
              </a:gs>
              <a:gs pos="50000">
                <a:srgbClr val="002060"/>
              </a:gs>
              <a:gs pos="100000">
                <a:schemeClr val="bg1">
                  <a:lumMod val="50000"/>
                </a:schemeClr>
              </a:gs>
            </a:gsLst>
            <a:lin ang="5400000" scaled="0"/>
            <a:tileRect/>
          </a:gra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T3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 smtClean="0">
                <a:solidFill>
                  <a:prstClr val="white"/>
                </a:solidFill>
              </a:rPr>
              <a:t>ECE </a:t>
            </a:r>
            <a:r>
              <a:rPr lang="en-US" sz="1200" b="1" dirty="0">
                <a:solidFill>
                  <a:prstClr val="white"/>
                </a:solidFill>
              </a:rPr>
              <a:t>383 – </a:t>
            </a:r>
            <a:r>
              <a:rPr lang="en-US" sz="1200" b="1" dirty="0" smtClean="0">
                <a:solidFill>
                  <a:prstClr val="white"/>
                </a:solidFill>
              </a:rPr>
              <a:t>2E48A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10400" y="3505200"/>
            <a:ext cx="1676400" cy="68580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1000">
                <a:schemeClr val="bg1">
                  <a:lumMod val="50000"/>
                </a:schemeClr>
              </a:gs>
              <a:gs pos="50000">
                <a:srgbClr val="002060"/>
              </a:gs>
              <a:gs pos="100000">
                <a:schemeClr val="bg1">
                  <a:lumMod val="50000"/>
                </a:schemeClr>
              </a:gs>
            </a:gsLst>
            <a:lin ang="5400000" scaled="0"/>
            <a:tileRect/>
          </a:gra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T4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</a:rPr>
              <a:t>ECE 383 – </a:t>
            </a:r>
            <a:r>
              <a:rPr lang="en-US" sz="1200" b="1" dirty="0" smtClean="0">
                <a:solidFill>
                  <a:prstClr val="white"/>
                </a:solidFill>
              </a:rPr>
              <a:t>2E48A</a:t>
            </a:r>
            <a:endParaRPr 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16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400" b="1" dirty="0" smtClean="0">
              <a:solidFill>
                <a:schemeClr val="tx1"/>
              </a:solidFill>
              <a:latin typeface="Arial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</a:rPr>
              <a:t>West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(Terrazzo)</a:t>
            </a:r>
            <a:r>
              <a:rPr lang="en-US" sz="2400" b="1" dirty="0">
                <a:solidFill>
                  <a:schemeClr val="tx1"/>
                </a:solidFill>
                <a:latin typeface="Arial" pitchFamily="34" charset="0"/>
              </a:rPr>
              <a:t> 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Side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2440" y="441928"/>
            <a:ext cx="6999120" cy="5974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3695700" y="914399"/>
            <a:ext cx="381000" cy="5453063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77001" y="904867"/>
            <a:ext cx="371474" cy="5453063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y 3"/>
          <p:cNvSpPr/>
          <p:nvPr/>
        </p:nvSpPr>
        <p:spPr bwMode="auto">
          <a:xfrm>
            <a:off x="1666567" y="3159680"/>
            <a:ext cx="466725" cy="471488"/>
          </a:xfrm>
          <a:prstGeom prst="mathMultiply">
            <a:avLst/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97643" y="478970"/>
            <a:ext cx="6957786" cy="425897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 algn="r" rtl="0">
              <a:defRPr/>
            </a:pPr>
            <a:endParaRPr lang="en-US" kern="1200" dirty="0" smtClean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algn="r" rtl="0">
              <a:defRPr/>
            </a:pPr>
            <a:fld id="{62D6D4B2-7611-498F-8780-1EDC26277454}" type="slidenum">
              <a:rPr lang="en-US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>
                <a:defRPr/>
              </a:pPr>
              <a:t>15</a:t>
            </a:fld>
            <a:endParaRPr lang="en-US" kern="120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" name="Multiply 9"/>
          <p:cNvSpPr/>
          <p:nvPr/>
        </p:nvSpPr>
        <p:spPr bwMode="auto">
          <a:xfrm>
            <a:off x="4706322" y="2475846"/>
            <a:ext cx="466725" cy="471488"/>
          </a:xfrm>
          <a:prstGeom prst="mathMultiply">
            <a:avLst/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88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Website</a:t>
            </a:r>
          </a:p>
        </p:txBody>
      </p:sp>
      <p:sp>
        <p:nvSpPr>
          <p:cNvPr id="102403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>
              <a:latin typeface="Times New Roman" pitchFamily="18" charset="0"/>
            </a:endParaRPr>
          </a:p>
          <a:p>
            <a:fld id="{76225AA8-F37C-44A7-A3F2-370B972B6E8C}" type="slidenum">
              <a:rPr lang="en-US" smtClean="0">
                <a:latin typeface="Times New Roman" pitchFamily="18" charset="0"/>
              </a:rPr>
              <a:pPr/>
              <a:t>16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102404" name="Date Placeholder 3"/>
          <p:cNvSpPr>
            <a:spLocks noGrp="1"/>
          </p:cNvSpPr>
          <p:nvPr>
            <p:ph type="dt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>
              <a:latin typeface="Times New Roman" pitchFamily="18" charset="0"/>
            </a:endParaRPr>
          </a:p>
          <a:p>
            <a:fld id="{AC493A53-D494-4936-985F-C4157D6BB932}" type="datetime3">
              <a:rPr lang="en-US" smtClean="0">
                <a:latin typeface="Times New Roman" pitchFamily="18" charset="0"/>
              </a:rPr>
              <a:pPr/>
              <a:t>3 January 2017</a:t>
            </a:fld>
            <a:endParaRPr lang="en-US" smtClean="0">
              <a:latin typeface="Times New Roman" pitchFamily="18" charset="0"/>
            </a:endParaRPr>
          </a:p>
        </p:txBody>
      </p:sp>
      <p:pic>
        <p:nvPicPr>
          <p:cNvPr id="10240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C2D83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06" name="Title 1"/>
          <p:cNvSpPr txBox="1">
            <a:spLocks/>
          </p:cNvSpPr>
          <p:nvPr/>
        </p:nvSpPr>
        <p:spPr bwMode="auto">
          <a:xfrm rot="-1684159">
            <a:off x="-23813" y="2508250"/>
            <a:ext cx="9147176" cy="1724025"/>
          </a:xfrm>
          <a:prstGeom prst="rect">
            <a:avLst/>
          </a:prstGeom>
          <a:solidFill>
            <a:srgbClr val="4F81BD">
              <a:alpha val="7882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6000" b="1" dirty="0">
                <a:solidFill>
                  <a:srgbClr val="000000"/>
                </a:solidFill>
                <a:latin typeface="Calibri" pitchFamily="34" charset="0"/>
                <a:hlinkClick r:id="rId3"/>
              </a:rPr>
              <a:t>Course Web Site</a:t>
            </a:r>
            <a:br>
              <a:rPr lang="en-US" sz="6000" b="1" dirty="0">
                <a:solidFill>
                  <a:srgbClr val="000000"/>
                </a:solidFill>
                <a:latin typeface="Calibri" pitchFamily="34" charset="0"/>
                <a:hlinkClick r:id="rId3"/>
              </a:rPr>
            </a:br>
            <a:r>
              <a:rPr lang="en-US" sz="2200" b="1" dirty="0" smtClean="0">
                <a:solidFill>
                  <a:srgbClr val="000000"/>
                </a:solidFill>
                <a:latin typeface="Calibri" pitchFamily="34" charset="0"/>
                <a:hlinkClick r:id="rId4"/>
              </a:rPr>
              <a:t>https://sharepoint.usafa.edu/academics/eleccompengineering/ece281/default.aspx</a:t>
            </a:r>
            <a:endParaRPr lang="en-US" sz="2200" b="1" dirty="0">
              <a:solidFill>
                <a:srgbClr val="000000"/>
              </a:solidFill>
              <a:latin typeface="Calibri" pitchFamily="34" charset="0"/>
              <a:hlinkClick r:id="rId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>
              <a:latin typeface="Times New Roman" pitchFamily="18" charset="0"/>
            </a:endParaRPr>
          </a:p>
          <a:p>
            <a:fld id="{8B531BE4-DB60-4836-A221-CAFE24BA278F}" type="slidenum">
              <a:rPr lang="en-US" smtClean="0">
                <a:latin typeface="Times New Roman" pitchFamily="18" charset="0"/>
              </a:rPr>
              <a:pPr/>
              <a:t>17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103427" name="Date Placeholder 4"/>
          <p:cNvSpPr>
            <a:spLocks noGrp="1"/>
          </p:cNvSpPr>
          <p:nvPr>
            <p:ph type="dt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>
              <a:latin typeface="Times New Roman" pitchFamily="18" charset="0"/>
            </a:endParaRPr>
          </a:p>
          <a:p>
            <a:fld id="{89F7FD29-E665-463E-BFAA-3F5452225AF8}" type="datetime3">
              <a:rPr lang="en-US" smtClean="0">
                <a:latin typeface="Times New Roman" pitchFamily="18" charset="0"/>
              </a:rPr>
              <a:pPr/>
              <a:t>3 January 2017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Goals</a:t>
            </a:r>
          </a:p>
        </p:txBody>
      </p:sp>
      <p:sp>
        <p:nvSpPr>
          <p:cNvPr id="103429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The goals of this course are for all cadets enrolled in the course to </a:t>
            </a:r>
            <a:r>
              <a:rPr lang="en-US" smtClean="0">
                <a:solidFill>
                  <a:schemeClr val="accent2"/>
                </a:solidFill>
              </a:rPr>
              <a:t>develop the ability to understand and design combinational and sequential circuits </a:t>
            </a:r>
            <a:r>
              <a:rPr lang="en-US" smtClean="0"/>
              <a:t>and </a:t>
            </a:r>
            <a:r>
              <a:rPr lang="en-US" smtClean="0">
                <a:solidFill>
                  <a:schemeClr val="accent2"/>
                </a:solidFill>
              </a:rPr>
              <a:t>construct, test, and debug these circuits </a:t>
            </a:r>
            <a:r>
              <a:rPr lang="en-US" smtClean="0"/>
              <a:t>using small and medium scale integrated circuits.  </a:t>
            </a:r>
          </a:p>
          <a:p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Cadets shall </a:t>
            </a:r>
            <a:r>
              <a:rPr lang="en-US" smtClean="0">
                <a:solidFill>
                  <a:schemeClr val="accent2"/>
                </a:solidFill>
              </a:rPr>
              <a:t>demonstrate an understanding of basic computer architecture </a:t>
            </a:r>
            <a:r>
              <a:rPr lang="en-US" smtClean="0"/>
              <a:t>and how a computer executes simple programs.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000" dirty="0" smtClean="0"/>
              <a:t>Demonstrate ability to apply knowledge of math, science, and engineering to analyze combinational and sequential digital circuits.</a:t>
            </a:r>
          </a:p>
          <a:p>
            <a:pPr>
              <a:defRPr/>
            </a:pPr>
            <a:r>
              <a:rPr lang="en-US" sz="2000" dirty="0" smtClean="0"/>
              <a:t>Demonstrate ability to use small and medium scale integrated circuits to design, construct, test, and debug combinational and sequential circuits.</a:t>
            </a:r>
          </a:p>
          <a:p>
            <a:pPr>
              <a:defRPr/>
            </a:pPr>
            <a:r>
              <a:rPr lang="en-US" sz="2000" dirty="0" smtClean="0"/>
              <a:t>Demonstrate ability to design combinational and sequential circuits using a hardware description language.</a:t>
            </a:r>
          </a:p>
          <a:p>
            <a:pPr>
              <a:defRPr/>
            </a:pPr>
            <a:r>
              <a:rPr lang="en-US" sz="2000" dirty="0" smtClean="0"/>
              <a:t>Demonstrate the ability to compile, synthesize, and implement circuit designs on a Field Programmable Gate Array.</a:t>
            </a:r>
          </a:p>
          <a:p>
            <a:pPr>
              <a:defRPr/>
            </a:pPr>
            <a:r>
              <a:rPr lang="en-US" sz="2000" dirty="0" smtClean="0"/>
              <a:t>Demonstrate ability to write basic assembly language programs, and analyze program execution on a simple computer.</a:t>
            </a:r>
          </a:p>
          <a:p>
            <a:pPr>
              <a:defRPr/>
            </a:pPr>
            <a:r>
              <a:rPr lang="en-US" sz="2000" dirty="0" smtClean="0"/>
              <a:t>Demonstrate the ability to properly record and report laboratory work.</a:t>
            </a:r>
          </a:p>
          <a:p>
            <a:pPr marL="457200" indent="-457200">
              <a:buFont typeface="Wingdings" pitchFamily="2" charset="2"/>
              <a:buNone/>
              <a:defRPr/>
            </a:pPr>
            <a:endParaRPr lang="en-US" sz="1600" dirty="0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>
              <a:latin typeface="Times New Roman" pitchFamily="18" charset="0"/>
            </a:endParaRPr>
          </a:p>
          <a:p>
            <a:fld id="{215AD355-B678-4234-977D-56DCE36CE4F3}" type="slidenum">
              <a:rPr lang="en-US" smtClean="0">
                <a:latin typeface="Times New Roman" pitchFamily="18" charset="0"/>
              </a:rPr>
              <a:pPr/>
              <a:t>18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104453" name="Date Placeholder 4"/>
          <p:cNvSpPr>
            <a:spLocks noGrp="1"/>
          </p:cNvSpPr>
          <p:nvPr>
            <p:ph type="dt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>
              <a:latin typeface="Times New Roman" pitchFamily="18" charset="0"/>
            </a:endParaRPr>
          </a:p>
          <a:p>
            <a:fld id="{8D8D6D40-E254-4C2C-855F-701558C132AE}" type="datetime3">
              <a:rPr lang="en-US" smtClean="0">
                <a:latin typeface="Times New Roman" pitchFamily="18" charset="0"/>
              </a:rPr>
              <a:pPr/>
              <a:t>3 January 2017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Topics</a:t>
            </a:r>
          </a:p>
        </p:txBody>
      </p:sp>
      <p:sp>
        <p:nvSpPr>
          <p:cNvPr id="1054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Block I</a:t>
            </a:r>
          </a:p>
          <a:p>
            <a:pPr lvl="1"/>
            <a:r>
              <a:rPr lang="en-US" dirty="0" smtClean="0"/>
              <a:t>Basic combinational logic</a:t>
            </a:r>
          </a:p>
          <a:p>
            <a:pPr lvl="1"/>
            <a:r>
              <a:rPr lang="en-US" dirty="0" smtClean="0"/>
              <a:t>Sequential Logic</a:t>
            </a:r>
          </a:p>
          <a:p>
            <a:r>
              <a:rPr lang="en-US" dirty="0" smtClean="0"/>
              <a:t>Block II</a:t>
            </a:r>
          </a:p>
          <a:p>
            <a:pPr lvl="1"/>
            <a:r>
              <a:rPr lang="en-US" dirty="0" smtClean="0"/>
              <a:t>VHDL</a:t>
            </a:r>
          </a:p>
          <a:p>
            <a:pPr lvl="1"/>
            <a:r>
              <a:rPr lang="en-US" dirty="0" smtClean="0"/>
              <a:t>Digital Building Blocks</a:t>
            </a:r>
          </a:p>
          <a:p>
            <a:r>
              <a:rPr lang="en-US" dirty="0" smtClean="0"/>
              <a:t>Block III</a:t>
            </a:r>
          </a:p>
          <a:p>
            <a:pPr lvl="1"/>
            <a:r>
              <a:rPr lang="en-US" dirty="0" smtClean="0"/>
              <a:t>Computer architecture </a:t>
            </a:r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>
              <a:latin typeface="Times New Roman" pitchFamily="18" charset="0"/>
            </a:endParaRPr>
          </a:p>
          <a:p>
            <a:fld id="{91D76733-642C-4EF9-8293-ACD68B4AC162}" type="slidenum">
              <a:rPr lang="en-US" smtClean="0">
                <a:latin typeface="Times New Roman" pitchFamily="18" charset="0"/>
              </a:rPr>
              <a:pPr/>
              <a:t>19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105477" name="Date Placeholder 4"/>
          <p:cNvSpPr>
            <a:spLocks noGrp="1"/>
          </p:cNvSpPr>
          <p:nvPr>
            <p:ph type="dt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>
              <a:latin typeface="Times New Roman" pitchFamily="18" charset="0"/>
            </a:endParaRPr>
          </a:p>
          <a:p>
            <a:fld id="{A48F3256-34BF-47D8-BD02-3776A024088A}" type="datetime3">
              <a:rPr lang="en-US" smtClean="0">
                <a:latin typeface="Times New Roman" pitchFamily="18" charset="0"/>
              </a:rPr>
              <a:pPr/>
              <a:t>3 January 2017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first assignment…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>
              <a:defRPr/>
            </a:pPr>
            <a:endParaRPr lang="en-US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algn="r" rtl="0">
              <a:defRPr/>
            </a:pPr>
            <a:fld id="{62D6D4B2-7611-498F-8780-1EDC26277454}" type="slidenum">
              <a:rPr lang="en-US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>
                <a:defRPr/>
              </a:pPr>
              <a:t>2</a:t>
            </a:fld>
            <a:endParaRPr lang="en-US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Rectangle 3"/>
          <p:cNvSpPr txBox="1"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8975" indent="-2825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defRPr sz="2200" b="1">
                <a:solidFill>
                  <a:schemeClr val="tx1"/>
                </a:solidFill>
                <a:latin typeface="+mn-lt"/>
              </a:defRPr>
            </a:lvl2pPr>
            <a:lvl3pPr marL="102711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sz="3200" dirty="0" smtClean="0"/>
              <a:t>Name				Major	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Hometown				Desired AFSC/ Job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Interests 				Clubs/IC Sports</a:t>
            </a:r>
          </a:p>
          <a:p>
            <a:pPr>
              <a:buFont typeface="Wingdings" pitchFamily="2" charset="2"/>
              <a:buNone/>
            </a:pPr>
            <a:endParaRPr lang="en-US" dirty="0" smtClean="0"/>
          </a:p>
          <a:p>
            <a:pPr>
              <a:buFont typeface="Wingdings" pitchFamily="2" charset="2"/>
              <a:buNone/>
            </a:pPr>
            <a:r>
              <a:rPr lang="en-US" dirty="0" smtClean="0"/>
              <a:t>What you want me to do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What you want from this class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What you have heard about this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769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>
              <a:latin typeface="Times New Roman" pitchFamily="18" charset="0"/>
            </a:endParaRPr>
          </a:p>
          <a:p>
            <a:fld id="{10C261AF-0633-4B59-B1E7-8EF36C968C27}" type="slidenum">
              <a:rPr lang="en-US" smtClean="0">
                <a:latin typeface="Times New Roman" pitchFamily="18" charset="0"/>
              </a:rPr>
              <a:pPr/>
              <a:t>20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106499" name="Date Placeholder 4"/>
          <p:cNvSpPr>
            <a:spLocks noGrp="1"/>
          </p:cNvSpPr>
          <p:nvPr>
            <p:ph type="dt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>
              <a:latin typeface="Times New Roman" pitchFamily="18" charset="0"/>
            </a:endParaRPr>
          </a:p>
          <a:p>
            <a:fld id="{5F1BF93D-7965-4DD0-B887-2385E00C26DC}" type="datetime3">
              <a:rPr lang="en-US" smtClean="0">
                <a:latin typeface="Times New Roman" pitchFamily="18" charset="0"/>
              </a:rPr>
              <a:pPr/>
              <a:t>3 January 2017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1065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Grade Distribution</a:t>
            </a:r>
          </a:p>
        </p:txBody>
      </p:sp>
      <p:graphicFrame>
        <p:nvGraphicFramePr>
          <p:cNvPr id="320776" name="Group 26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6065622"/>
              </p:ext>
            </p:extLst>
          </p:nvPr>
        </p:nvGraphicFramePr>
        <p:xfrm>
          <a:off x="800100" y="1536700"/>
          <a:ext cx="7797799" cy="4267199"/>
        </p:xfrm>
        <a:graphic>
          <a:graphicData uri="http://schemas.openxmlformats.org/drawingml/2006/table">
            <a:tbl>
              <a:tblPr/>
              <a:tblGrid>
                <a:gridCol w="2338426"/>
                <a:gridCol w="1173781"/>
                <a:gridCol w="899745"/>
                <a:gridCol w="380604"/>
                <a:gridCol w="1548294"/>
                <a:gridCol w="1456949"/>
              </a:tblGrid>
              <a:tr h="49444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2D83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31788" algn="l"/>
                        </a:tabLst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Prog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31788" algn="l"/>
                        </a:tabLst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Final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ms Rmn" charset="0"/>
                          <a:cs typeface="Times New Roman" pitchFamily="18" charset="0"/>
                        </a:rPr>
                        <a:t> 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0901"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GRs (2)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40 %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25 %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2D83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Grade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Grade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2287">
                <a:tc>
                  <a:txBody>
                    <a:bodyPr/>
                    <a:lstStyle/>
                    <a:p>
                      <a:pPr marL="342900" marR="0" lvl="0" indent="-3429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Labs (4)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30 %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25 %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2D83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90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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A  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74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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C+ &lt; 77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0901"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Computer Exercises (4)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20 %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15 %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2D83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87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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A- &lt;  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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C   &lt; 74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2287"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Quizzes &amp; Homework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10 %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10 %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2D83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84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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B+ &lt; 87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67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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C-  &lt; 70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0901"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Final Exam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2D83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25 %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2D83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80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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B   &lt; 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60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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D   &lt; 67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2287"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2D83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2D83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2D83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77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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B-  &lt; 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2D83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 &lt; 60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2287"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2D83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2D83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0901"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TOTAL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100 %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100 %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2D83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2D83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2D83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6561" name="TextBox 5"/>
          <p:cNvSpPr txBox="1">
            <a:spLocks noChangeArrowheads="1"/>
          </p:cNvSpPr>
          <p:nvPr/>
        </p:nvSpPr>
        <p:spPr bwMode="auto">
          <a:xfrm>
            <a:off x="368300" y="5765800"/>
            <a:ext cx="8534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 b="1" dirty="0"/>
              <a:t>Note: you have to get a 60% weighted average on the GRs and Final to pass the course</a:t>
            </a:r>
            <a:r>
              <a:rPr lang="en-US" sz="20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>
              <a:latin typeface="Times New Roman" pitchFamily="18" charset="0"/>
            </a:endParaRPr>
          </a:p>
          <a:p>
            <a:fld id="{7EEAE98C-C699-421E-A7A2-DBC12284BDAE}" type="slidenum">
              <a:rPr lang="en-US" smtClean="0">
                <a:latin typeface="Times New Roman" pitchFamily="18" charset="0"/>
              </a:rPr>
              <a:pPr/>
              <a:t>21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107523" name="Date Placeholder 4"/>
          <p:cNvSpPr>
            <a:spLocks noGrp="1"/>
          </p:cNvSpPr>
          <p:nvPr>
            <p:ph type="dt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>
              <a:latin typeface="Times New Roman" pitchFamily="18" charset="0"/>
            </a:endParaRPr>
          </a:p>
          <a:p>
            <a:fld id="{885EA4A4-7E26-4B9B-A771-C21977FCA319}" type="datetime3">
              <a:rPr lang="en-US" smtClean="0">
                <a:latin typeface="Times New Roman" pitchFamily="18" charset="0"/>
              </a:rPr>
              <a:pPr/>
              <a:t>3 January 2017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Late Policy</a:t>
            </a:r>
          </a:p>
        </p:txBody>
      </p:sp>
      <p:graphicFrame>
        <p:nvGraphicFramePr>
          <p:cNvPr id="328775" name="Group 7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8409620"/>
              </p:ext>
            </p:extLst>
          </p:nvPr>
        </p:nvGraphicFramePr>
        <p:xfrm>
          <a:off x="522288" y="1357313"/>
          <a:ext cx="8131175" cy="5160961"/>
        </p:xfrm>
        <a:graphic>
          <a:graphicData uri="http://schemas.openxmlformats.org/drawingml/2006/table">
            <a:tbl>
              <a:tblPr/>
              <a:tblGrid>
                <a:gridCol w="2424112"/>
                <a:gridCol w="2043113"/>
                <a:gridCol w="1665287"/>
                <a:gridCol w="1998663"/>
              </a:tblGrid>
              <a:tr h="577921"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How Late?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C2D83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Penalty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Max Grade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508"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calendar day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 24 hrs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25%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75%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6973"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 days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 to 48 hrs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50%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50%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75"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 days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48 to 72 hrs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75%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25%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70"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 days or more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72 + hrs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100%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0%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5314">
                <a:tc gridSpan="4">
                  <a:txBody>
                    <a:bodyPr/>
                    <a:lstStyle/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Note: Late time includes weekends and holidays.  Make prior arrangements for weekend or holiday turn-in.  </a:t>
                      </a:r>
                    </a:p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All assigned work must be turned in to pass the course—even if it’s too late to receive any credit.</a:t>
                      </a:r>
                    </a:p>
                    <a:p>
                      <a:pPr marL="285750" marR="0" lvl="0" indent="-28575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Text Policy</a:t>
            </a:r>
          </a:p>
        </p:txBody>
      </p:sp>
      <p:sp>
        <p:nvSpPr>
          <p:cNvPr id="108547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required textbook for this course is </a:t>
            </a:r>
            <a:r>
              <a:rPr lang="en-US" i="1" u="sng" dirty="0" smtClean="0"/>
              <a:t>Digital Design Principles and Computer Architecture Second Edition</a:t>
            </a:r>
            <a:r>
              <a:rPr lang="en-US" dirty="0" smtClean="0"/>
              <a:t>, by David Money Harris &amp; Sarah L. Harris.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Software: Xilinx ISE </a:t>
            </a:r>
            <a:r>
              <a:rPr lang="en-US" dirty="0" smtClean="0"/>
              <a:t>14.7  </a:t>
            </a:r>
            <a:endParaRPr lang="en-US" dirty="0" smtClean="0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>
              <a:latin typeface="Times New Roman" pitchFamily="18" charset="0"/>
            </a:endParaRPr>
          </a:p>
          <a:p>
            <a:fld id="{CCA00831-2D7C-4144-B34B-CC59880E6D11}" type="slidenum">
              <a:rPr lang="en-US" smtClean="0">
                <a:latin typeface="Times New Roman" pitchFamily="18" charset="0"/>
              </a:rPr>
              <a:pPr/>
              <a:t>22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108549" name="Date Placeholder 4"/>
          <p:cNvSpPr>
            <a:spLocks noGrp="1"/>
          </p:cNvSpPr>
          <p:nvPr>
            <p:ph type="dt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>
              <a:latin typeface="Times New Roman" pitchFamily="18" charset="0"/>
            </a:endParaRPr>
          </a:p>
          <a:p>
            <a:fld id="{2CA617A5-30D2-4374-A2D0-A3D0E575AB5C}" type="datetime3">
              <a:rPr lang="en-US" smtClean="0">
                <a:latin typeface="Times New Roman" pitchFamily="18" charset="0"/>
              </a:rPr>
              <a:pPr/>
              <a:t>3 January 2017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Course Policies - Labs</a:t>
            </a:r>
          </a:p>
        </p:txBody>
      </p:sp>
      <p:sp>
        <p:nvSpPr>
          <p:cNvPr id="1116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Bitbucket</a:t>
            </a:r>
            <a:r>
              <a:rPr lang="en-US" dirty="0" smtClean="0"/>
              <a:t> to turn in lab materials bitbucket.org</a:t>
            </a:r>
          </a:p>
          <a:p>
            <a:r>
              <a:rPr lang="en-US" dirty="0" smtClean="0"/>
              <a:t>Class time is provided, but come prepared!</a:t>
            </a:r>
          </a:p>
          <a:p>
            <a:pPr lvl="1"/>
            <a:r>
              <a:rPr lang="en-US" dirty="0" smtClean="0"/>
              <a:t>The labs will require debugging—53 minutes goes by quickly</a:t>
            </a:r>
          </a:p>
          <a:p>
            <a:pPr lvl="1"/>
            <a:r>
              <a:rPr lang="en-US" dirty="0" smtClean="0"/>
              <a:t>Do the </a:t>
            </a:r>
            <a:r>
              <a:rPr lang="en-US" dirty="0" err="1" smtClean="0"/>
              <a:t>prelab</a:t>
            </a:r>
            <a:r>
              <a:rPr lang="en-US" dirty="0" smtClean="0"/>
              <a:t>, if there is one</a:t>
            </a:r>
          </a:p>
          <a:p>
            <a:pPr lvl="2"/>
            <a:r>
              <a:rPr lang="en-US" dirty="0" smtClean="0"/>
              <a:t>There’s a late penalty for each </a:t>
            </a:r>
            <a:r>
              <a:rPr lang="en-US" dirty="0" err="1" smtClean="0"/>
              <a:t>prelab</a:t>
            </a:r>
            <a:r>
              <a:rPr lang="en-US" dirty="0" smtClean="0"/>
              <a:t> section not completed before you come to class</a:t>
            </a:r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>
              <a:latin typeface="Times New Roman" pitchFamily="18" charset="0"/>
            </a:endParaRPr>
          </a:p>
          <a:p>
            <a:fld id="{BD9A8295-ABF9-4F85-A210-0EEB5FA70FF0}" type="slidenum">
              <a:rPr lang="en-US" smtClean="0">
                <a:latin typeface="Times New Roman" pitchFamily="18" charset="0"/>
              </a:rPr>
              <a:pPr/>
              <a:t>23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111621" name="Date Placeholder 4"/>
          <p:cNvSpPr>
            <a:spLocks noGrp="1"/>
          </p:cNvSpPr>
          <p:nvPr>
            <p:ph type="dt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>
              <a:latin typeface="Times New Roman" pitchFamily="18" charset="0"/>
            </a:endParaRPr>
          </a:p>
          <a:p>
            <a:fld id="{2AF6D125-7F1F-415C-9C1F-4109F9BD73DA}" type="datetime3">
              <a:rPr lang="en-US" smtClean="0">
                <a:latin typeface="Times New Roman" pitchFamily="18" charset="0"/>
              </a:rPr>
              <a:pPr/>
              <a:t>3 January 2017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Course Policies</a:t>
            </a:r>
          </a:p>
        </p:txBody>
      </p:sp>
      <p:sp>
        <p:nvSpPr>
          <p:cNvPr id="1095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 Instruction</a:t>
            </a:r>
          </a:p>
          <a:p>
            <a:pPr lvl="1"/>
            <a:r>
              <a:rPr lang="en-US" dirty="0" smtClean="0"/>
              <a:t>Seek EI from me or another instructor</a:t>
            </a:r>
          </a:p>
          <a:p>
            <a:pPr lvl="1"/>
            <a:r>
              <a:rPr lang="en-US" dirty="0" smtClean="0"/>
              <a:t>Send a meeting request to set up a time; be sure to let me know if you cancel</a:t>
            </a:r>
          </a:p>
          <a:p>
            <a:pPr lvl="1"/>
            <a:r>
              <a:rPr lang="en-US" dirty="0" smtClean="0"/>
              <a:t>Attempt the work before you come</a:t>
            </a:r>
          </a:p>
          <a:p>
            <a:r>
              <a:rPr lang="en-US" dirty="0" smtClean="0"/>
              <a:t>CAS</a:t>
            </a:r>
          </a:p>
          <a:p>
            <a:pPr lvl="1"/>
            <a:r>
              <a:rPr lang="en-US" dirty="0" err="1" smtClean="0"/>
              <a:t>Precoordinate</a:t>
            </a:r>
            <a:r>
              <a:rPr lang="en-US" dirty="0" smtClean="0"/>
              <a:t> absences if at all possible</a:t>
            </a:r>
          </a:p>
          <a:p>
            <a:pPr lvl="1"/>
            <a:r>
              <a:rPr lang="en-US" dirty="0" smtClean="0"/>
              <a:t>A CAS code doesn’t necessarily mean you’re excused from class (instructor “notification” </a:t>
            </a:r>
            <a:r>
              <a:rPr lang="en-US" dirty="0" err="1" smtClean="0"/>
              <a:t>vs</a:t>
            </a:r>
            <a:r>
              <a:rPr lang="en-US" dirty="0" smtClean="0"/>
              <a:t> “permission”)</a:t>
            </a:r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>
              <a:latin typeface="Times New Roman" pitchFamily="18" charset="0"/>
            </a:endParaRPr>
          </a:p>
          <a:p>
            <a:fld id="{175914B1-689E-4A43-8E72-80190B2E2ABC}" type="slidenum">
              <a:rPr lang="en-US" smtClean="0">
                <a:latin typeface="Times New Roman" pitchFamily="18" charset="0"/>
              </a:rPr>
              <a:pPr/>
              <a:t>24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109573" name="Date Placeholder 4"/>
          <p:cNvSpPr>
            <a:spLocks noGrp="1"/>
          </p:cNvSpPr>
          <p:nvPr>
            <p:ph type="dt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>
              <a:latin typeface="Times New Roman" pitchFamily="18" charset="0"/>
            </a:endParaRPr>
          </a:p>
          <a:p>
            <a:fld id="{7FFD2D3E-FA03-4E5B-B04A-300F1BA73A04}" type="datetime3">
              <a:rPr lang="en-US" smtClean="0">
                <a:latin typeface="Times New Roman" pitchFamily="18" charset="0"/>
              </a:rPr>
              <a:pPr/>
              <a:t>3 January 2017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Course Policies</a:t>
            </a:r>
          </a:p>
        </p:txBody>
      </p:sp>
      <p:sp>
        <p:nvSpPr>
          <p:cNvPr id="1105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Collaboration</a:t>
            </a:r>
          </a:p>
          <a:p>
            <a:pPr lvl="1"/>
            <a:r>
              <a:rPr lang="en-US" sz="2000" smtClean="0"/>
              <a:t>Check the collaboration policy on each assignment</a:t>
            </a:r>
          </a:p>
          <a:p>
            <a:pPr lvl="1"/>
            <a:r>
              <a:rPr lang="en-US" sz="2000" smtClean="0"/>
              <a:t>Generally OK to collaborate on homework, computer exercises, labs, and preflights—but all written work, including code, must be in your own words</a:t>
            </a:r>
          </a:p>
          <a:p>
            <a:pPr lvl="1"/>
            <a:r>
              <a:rPr lang="en-US" sz="2000" smtClean="0"/>
              <a:t>Document any help/collaboration</a:t>
            </a:r>
          </a:p>
          <a:p>
            <a:r>
              <a:rPr lang="en-US" sz="2000" smtClean="0"/>
              <a:t>Quizzes, GRs, and Final</a:t>
            </a:r>
          </a:p>
          <a:p>
            <a:pPr lvl="1"/>
            <a:r>
              <a:rPr lang="en-US" sz="2000" smtClean="0"/>
              <a:t>Let me know at least one lesson ahead of time if you’re going to miss a graded evaluation</a:t>
            </a:r>
          </a:p>
          <a:p>
            <a:r>
              <a:rPr lang="en-US" sz="2000" smtClean="0"/>
              <a:t>Computer Exercises</a:t>
            </a:r>
          </a:p>
          <a:p>
            <a:pPr lvl="1"/>
            <a:r>
              <a:rPr lang="en-US" sz="2000" smtClean="0"/>
              <a:t>Familiarize you with the software used in the course.  You will have to use what you learn when you do the labs</a:t>
            </a: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>
              <a:latin typeface="Times New Roman" pitchFamily="18" charset="0"/>
            </a:endParaRPr>
          </a:p>
          <a:p>
            <a:fld id="{FDDB82DF-CC60-4516-8B1E-05A59BD9AEB1}" type="slidenum">
              <a:rPr lang="en-US" smtClean="0">
                <a:latin typeface="Times New Roman" pitchFamily="18" charset="0"/>
              </a:rPr>
              <a:pPr/>
              <a:t>25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110597" name="Date Placeholder 4"/>
          <p:cNvSpPr>
            <a:spLocks noGrp="1"/>
          </p:cNvSpPr>
          <p:nvPr>
            <p:ph type="dt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>
              <a:latin typeface="Times New Roman" pitchFamily="18" charset="0"/>
            </a:endParaRPr>
          </a:p>
          <a:p>
            <a:fld id="{76FEBBFB-1EFA-4C5F-B8CF-CCDAD33DAA34}" type="datetime3">
              <a:rPr lang="en-US" smtClean="0">
                <a:latin typeface="Times New Roman" pitchFamily="18" charset="0"/>
              </a:rPr>
              <a:pPr/>
              <a:t>3 January 2017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Academics with Honor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sz="2400" smtClean="0"/>
              <a:t>Which homework below is considered cheating under the Honor Code?</a:t>
            </a:r>
          </a:p>
          <a:p>
            <a:pPr lvl="1"/>
            <a:r>
              <a:rPr lang="en-US" sz="2000" smtClean="0"/>
              <a:t>A 6-page paper which does not have a documentation statement.</a:t>
            </a:r>
            <a:endParaRPr lang="en-US" sz="1800" smtClean="0"/>
          </a:p>
          <a:p>
            <a:pPr lvl="1"/>
            <a:r>
              <a:rPr lang="en-US" sz="2000" smtClean="0"/>
              <a:t>A 4-page paper which documents that Cadet X helped the cadet with a specific issue on Problem 5 when the paper was supposed to be individual effort. </a:t>
            </a:r>
            <a:endParaRPr lang="en-US" sz="1800" smtClean="0"/>
          </a:p>
          <a:p>
            <a:pPr lvl="1"/>
            <a:r>
              <a:rPr lang="en-US" sz="2000" smtClean="0"/>
              <a:t>A 10-page paper turned in which contains 35 footnotes, but one of them is attributed to the wrong source.</a:t>
            </a:r>
            <a:endParaRPr lang="en-US" sz="1800" smtClean="0"/>
          </a:p>
          <a:p>
            <a:pPr lvl="1"/>
            <a:r>
              <a:rPr lang="en-US" sz="2000" smtClean="0"/>
              <a:t>An 8-page paper which Turn-it-in.com shows to contain 4 pages of material that is taken from an internet source but it is not quoted nor the internet source documented</a:t>
            </a:r>
            <a:endParaRPr lang="en-US" sz="1800" smtClean="0"/>
          </a:p>
          <a:p>
            <a:endParaRPr lang="en-US" sz="2000" smtClean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>
              <a:latin typeface="Times New Roman" pitchFamily="18" charset="0"/>
            </a:endParaRPr>
          </a:p>
          <a:p>
            <a:fld id="{3431536D-E9A0-413E-8417-D7D88F32473B}" type="slidenum">
              <a:rPr lang="en-US" smtClean="0">
                <a:latin typeface="Times New Roman" pitchFamily="18" charset="0"/>
              </a:rPr>
              <a:pPr/>
              <a:t>26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113669" name="Date Placeholder 4"/>
          <p:cNvSpPr>
            <a:spLocks noGrp="1"/>
          </p:cNvSpPr>
          <p:nvPr>
            <p:ph type="dt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>
              <a:latin typeface="Times New Roman" pitchFamily="18" charset="0"/>
            </a:endParaRPr>
          </a:p>
          <a:p>
            <a:fld id="{D80782F9-EB4A-4B93-8022-7FF80690A33C}" type="datetime3">
              <a:rPr lang="en-US" smtClean="0">
                <a:latin typeface="Times New Roman" pitchFamily="18" charset="0"/>
              </a:rPr>
              <a:pPr/>
              <a:t>3 January 2017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mph" presetSubtype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italic"/>
                                      </p:to>
                                    </p:set>
                                    <p:set>
                                      <p:cBhvr override="childStyl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453179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C2D83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676400"/>
            <a:ext cx="3886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4343400" y="1438275"/>
          <a:ext cx="2822575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52" name="VISIO" r:id="rId7" imgW="2371680" imgH="4161600" progId="Visio.Drawing.11">
                  <p:embed/>
                </p:oleObj>
              </mc:Choice>
              <mc:Fallback>
                <p:oleObj name="VISIO" r:id="rId7" imgW="2371680" imgH="41616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438275"/>
                        <a:ext cx="2822575" cy="495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oter Placeholder 6"/>
          <p:cNvSpPr txBox="1">
            <a:spLocks/>
          </p:cNvSpPr>
          <p:nvPr/>
        </p:nvSpPr>
        <p:spPr bwMode="auto">
          <a:xfrm rot="16200000">
            <a:off x="7467600" y="5181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Copyright © 2007 Elsevier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kern="0" dirty="0" smtClean="0">
                <a:solidFill>
                  <a:srgbClr val="0C2D83"/>
                </a:solidFill>
              </a:rPr>
              <a:t>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1536700"/>
            <a:ext cx="3427655" cy="432435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Arial" charset="0"/>
              </a:rPr>
              <a:t>Hiding details when they aren’t important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31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The Digital Abstraction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dirty="0"/>
              <a:t>Most physical variables are continuous, for example</a:t>
            </a:r>
          </a:p>
          <a:p>
            <a:pPr lvl="1">
              <a:defRPr/>
            </a:pPr>
            <a:r>
              <a:rPr lang="en-US" dirty="0"/>
              <a:t>Voltage on a wire</a:t>
            </a:r>
          </a:p>
          <a:p>
            <a:pPr lvl="1">
              <a:defRPr/>
            </a:pPr>
            <a:r>
              <a:rPr lang="en-US" dirty="0"/>
              <a:t>Frequency of an oscillation</a:t>
            </a:r>
          </a:p>
          <a:p>
            <a:pPr lvl="1">
              <a:defRPr/>
            </a:pPr>
            <a:r>
              <a:rPr lang="en-US" dirty="0"/>
              <a:t>Position of a mass</a:t>
            </a:r>
          </a:p>
          <a:p>
            <a:pPr lvl="0">
              <a:defRPr/>
            </a:pPr>
            <a:r>
              <a:rPr lang="en-US" dirty="0"/>
              <a:t>Instead of considering all values, the digital abstraction considers only a discrete subset of values</a:t>
            </a:r>
          </a:p>
          <a:p>
            <a:endParaRPr lang="en-US" dirty="0"/>
          </a:p>
        </p:txBody>
      </p:sp>
      <p:sp>
        <p:nvSpPr>
          <p:cNvPr id="9" name="Footer Placeholder 6"/>
          <p:cNvSpPr txBox="1">
            <a:spLocks/>
          </p:cNvSpPr>
          <p:nvPr/>
        </p:nvSpPr>
        <p:spPr bwMode="auto">
          <a:xfrm rot="16200000">
            <a:off x="7467600" y="5181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Copyright © 2007 Elsevier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35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1000" y="762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C2D83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447800"/>
            <a:ext cx="8305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0" name="Footer Placeholder 6"/>
          <p:cNvSpPr txBox="1">
            <a:spLocks/>
          </p:cNvSpPr>
          <p:nvPr/>
        </p:nvSpPr>
        <p:spPr bwMode="auto">
          <a:xfrm rot="16200000">
            <a:off x="7467600" y="5181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Copyright © 2007 Elsevier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kern="0" dirty="0">
                <a:solidFill>
                  <a:srgbClr val="0C2D83"/>
                </a:solidFill>
              </a:rPr>
              <a:t>The Three -Y’s</a:t>
            </a:r>
            <a:br>
              <a:rPr lang="en-US" b="1" kern="0" dirty="0">
                <a:solidFill>
                  <a:srgbClr val="0C2D83"/>
                </a:solidFill>
              </a:rPr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Hierarchy</a:t>
            </a:r>
          </a:p>
          <a:p>
            <a:pPr lvl="1">
              <a:buFontTx/>
              <a:buChar char="–"/>
            </a:pPr>
            <a:r>
              <a:rPr lang="en-US" dirty="0">
                <a:latin typeface="Times New Roman" pitchFamily="18" charset="0"/>
                <a:cs typeface="Arial" charset="0"/>
              </a:rPr>
              <a:t>A system divided into modules and </a:t>
            </a:r>
            <a:r>
              <a:rPr lang="en-US" dirty="0" err="1">
                <a:latin typeface="Times New Roman" pitchFamily="18" charset="0"/>
                <a:cs typeface="Arial" charset="0"/>
              </a:rPr>
              <a:t>submodules</a:t>
            </a:r>
            <a:endParaRPr lang="en-US" dirty="0">
              <a:latin typeface="Times New Roman" pitchFamily="18" charset="0"/>
              <a:cs typeface="Arial" charset="0"/>
            </a:endParaRPr>
          </a:p>
          <a:p>
            <a:pPr>
              <a:buFontTx/>
              <a:buChar char="•"/>
            </a:pPr>
            <a:r>
              <a:rPr lang="en-US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Modularity</a:t>
            </a:r>
          </a:p>
          <a:p>
            <a:pPr lvl="1">
              <a:buFontTx/>
              <a:buChar char="–"/>
            </a:pPr>
            <a:r>
              <a:rPr lang="en-US" dirty="0">
                <a:latin typeface="Times New Roman" pitchFamily="18" charset="0"/>
                <a:cs typeface="Arial" charset="0"/>
              </a:rPr>
              <a:t>Having well-defined functions and interfaces</a:t>
            </a:r>
          </a:p>
          <a:p>
            <a:pPr>
              <a:buFontTx/>
              <a:buChar char="•"/>
            </a:pPr>
            <a:r>
              <a:rPr lang="en-US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Regularity</a:t>
            </a:r>
          </a:p>
          <a:p>
            <a:pPr lvl="1">
              <a:buFontTx/>
              <a:buChar char="–"/>
            </a:pPr>
            <a:r>
              <a:rPr lang="en-US" dirty="0">
                <a:latin typeface="Times New Roman" pitchFamily="18" charset="0"/>
                <a:cs typeface="Arial" charset="0"/>
              </a:rPr>
              <a:t>Encouraging uniformity, so modules can be easily reused</a:t>
            </a:r>
          </a:p>
          <a:p>
            <a:pPr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04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you 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1466850"/>
            <a:ext cx="8131175" cy="4324350"/>
          </a:xfrm>
        </p:spPr>
        <p:txBody>
          <a:bodyPr/>
          <a:lstStyle/>
          <a:p>
            <a:r>
              <a:rPr lang="en-US" sz="2000" dirty="0" smtClean="0"/>
              <a:t>					T3A	</a:t>
            </a:r>
          </a:p>
          <a:p>
            <a:r>
              <a:rPr lang="en-US" sz="2000" dirty="0" smtClean="0"/>
              <a:t>Computer Engineers – 		</a:t>
            </a:r>
            <a:r>
              <a:rPr lang="en-US" sz="2000" dirty="0"/>
              <a:t>3</a:t>
            </a:r>
            <a:r>
              <a:rPr lang="en-US" sz="2000" dirty="0" smtClean="0"/>
              <a:t>	</a:t>
            </a:r>
          </a:p>
          <a:p>
            <a:r>
              <a:rPr lang="en-US" sz="2000" dirty="0" smtClean="0"/>
              <a:t>Electrical Engineers – 		2	</a:t>
            </a:r>
          </a:p>
          <a:p>
            <a:r>
              <a:rPr lang="en-US" sz="2000" dirty="0" smtClean="0"/>
              <a:t>Systems Engineer – 		1	</a:t>
            </a:r>
          </a:p>
          <a:p>
            <a:r>
              <a:rPr lang="en-US" sz="2000" dirty="0" smtClean="0"/>
              <a:t>Computer Network Security – 	4	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>
              <a:defRPr/>
            </a:pPr>
            <a:endParaRPr lang="en-US" kern="1200" smtClean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algn="r" rtl="0">
              <a:defRPr/>
            </a:pPr>
            <a:fld id="{62D6D4B2-7611-498F-8780-1EDC26277454}" type="slidenum">
              <a:rPr lang="en-US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>
                <a:defRPr/>
              </a:pPr>
              <a:t>3</a:t>
            </a:fld>
            <a:endParaRPr lang="en-US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58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447800"/>
            <a:ext cx="8077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Decimal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0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dirty="0"/>
              <a:t>Number </a:t>
            </a:r>
            <a:r>
              <a:rPr lang="en-US" dirty="0" smtClean="0"/>
              <a:t>Systems</a:t>
            </a:r>
            <a:br>
              <a:rPr lang="en-US" dirty="0" smtClean="0"/>
            </a:br>
            <a:r>
              <a:rPr lang="en-US" dirty="0" smtClean="0"/>
              <a:t>Expanded Normal Form</a:t>
            </a:r>
            <a:endParaRPr lang="en-US" dirty="0"/>
          </a:p>
        </p:txBody>
      </p:sp>
      <p:graphicFrame>
        <p:nvGraphicFramePr>
          <p:cNvPr id="9" name="Object 5"/>
          <p:cNvGraphicFramePr>
            <a:graphicFrameLocks noGrp="1" noChangeAspect="1"/>
          </p:cNvGraphicFramePr>
          <p:nvPr>
            <p:ph idx="1"/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285685827"/>
              </p:ext>
            </p:extLst>
          </p:nvPr>
        </p:nvGraphicFramePr>
        <p:xfrm>
          <a:off x="824175" y="1979837"/>
          <a:ext cx="6907802" cy="2172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35" name="VISIO" r:id="rId8" imgW="3543480" imgH="1114560" progId="Visio.Drawing.6">
                  <p:embed/>
                </p:oleObj>
              </mc:Choice>
              <mc:Fallback>
                <p:oleObj name="VISIO" r:id="rId8" imgW="3543480" imgH="1114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175" y="1979837"/>
                        <a:ext cx="6907802" cy="21726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496188785"/>
              </p:ext>
            </p:extLst>
          </p:nvPr>
        </p:nvGraphicFramePr>
        <p:xfrm>
          <a:off x="685800" y="4560551"/>
          <a:ext cx="76200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36" name="VISIO" r:id="rId10" imgW="3543480" imgH="957240" progId="Visio.Drawing.11">
                  <p:embed/>
                </p:oleObj>
              </mc:Choice>
              <mc:Fallback>
                <p:oleObj name="VISIO" r:id="rId10" imgW="3543480" imgH="9572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560551"/>
                        <a:ext cx="7620000" cy="196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ooter Placeholder 6"/>
          <p:cNvSpPr txBox="1">
            <a:spLocks/>
          </p:cNvSpPr>
          <p:nvPr/>
        </p:nvSpPr>
        <p:spPr bwMode="auto">
          <a:xfrm rot="16200000">
            <a:off x="7467600" y="5181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Copyright © 2007 Elsevier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91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6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60284983"/>
              </p:ext>
            </p:extLst>
          </p:nvPr>
        </p:nvGraphicFramePr>
        <p:xfrm>
          <a:off x="838200" y="4198321"/>
          <a:ext cx="76200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61" name="Visio" r:id="rId8" imgW="3543480" imgH="957240" progId="Visio.Drawing.11">
                  <p:embed/>
                </p:oleObj>
              </mc:Choice>
              <mc:Fallback>
                <p:oleObj name="Visio" r:id="rId8" imgW="3543480" imgH="9572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198321"/>
                        <a:ext cx="7620000" cy="196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447800"/>
            <a:ext cx="8077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Decimal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 smtClean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 smtClean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 smtClean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000" dirty="0" smtClean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 smtClean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dirty="0"/>
              <a:t>Number Systems</a:t>
            </a:r>
          </a:p>
        </p:txBody>
      </p:sp>
      <p:graphicFrame>
        <p:nvGraphicFramePr>
          <p:cNvPr id="7" name="Object 5"/>
          <p:cNvGraphicFramePr>
            <a:graphicFrameLocks noGrp="1" noChangeAspect="1"/>
          </p:cNvGraphicFramePr>
          <p:nvPr>
            <p:ph idx="1"/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49547151"/>
              </p:ext>
            </p:extLst>
          </p:nvPr>
        </p:nvGraphicFramePr>
        <p:xfrm>
          <a:off x="1319026" y="1635592"/>
          <a:ext cx="6805190" cy="2140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62" name="VISIO" r:id="rId10" imgW="3543480" imgH="1114560" progId="Visio.Drawing.6">
                  <p:embed/>
                </p:oleObj>
              </mc:Choice>
              <mc:Fallback>
                <p:oleObj name="VISIO" r:id="rId10" imgW="3543480" imgH="1114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026" y="1635592"/>
                        <a:ext cx="6805190" cy="21403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ooter Placeholder 6"/>
          <p:cNvSpPr txBox="1">
            <a:spLocks/>
          </p:cNvSpPr>
          <p:nvPr/>
        </p:nvSpPr>
        <p:spPr bwMode="auto">
          <a:xfrm rot="16200000">
            <a:off x="7467600" y="5181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Copyright © 2007 Elsevier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46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Hexadecimal Numbers</a:t>
            </a:r>
          </a:p>
        </p:txBody>
      </p:sp>
      <p:graphicFrame>
        <p:nvGraphicFramePr>
          <p:cNvPr id="6" name="Group 4"/>
          <p:cNvGraphicFramePr>
            <a:graphicFrameLocks noGrp="1"/>
          </p:cNvGraphicFramePr>
          <p:nvPr>
            <p:ph idx="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39777043"/>
              </p:ext>
            </p:extLst>
          </p:nvPr>
        </p:nvGraphicFramePr>
        <p:xfrm>
          <a:off x="675736" y="1235486"/>
          <a:ext cx="8131176" cy="5181600"/>
        </p:xfrm>
        <a:graphic>
          <a:graphicData uri="http://schemas.openxmlformats.org/drawingml/2006/table">
            <a:tbl>
              <a:tblPr/>
              <a:tblGrid>
                <a:gridCol w="1434914"/>
                <a:gridCol w="2295862"/>
                <a:gridCol w="2200200"/>
                <a:gridCol w="2200200"/>
              </a:tblGrid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Hex Digit</a:t>
                      </a:r>
                    </a:p>
                  </a:txBody>
                  <a:tcPr marL="108416" marR="1084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Decimal Equivalent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Binary Equivalent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Octal Equivalent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marL="108416" marR="1084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0000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108416" marR="1084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0001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marL="108416" marR="1084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0010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marL="108416" marR="1084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0011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</a:t>
                      </a:r>
                    </a:p>
                  </a:txBody>
                  <a:tcPr marL="108416" marR="1084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0100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</a:t>
                      </a:r>
                    </a:p>
                  </a:txBody>
                  <a:tcPr marL="108416" marR="1084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0101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</a:p>
                  </a:txBody>
                  <a:tcPr marL="108416" marR="1084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0110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</a:t>
                      </a:r>
                    </a:p>
                  </a:txBody>
                  <a:tcPr marL="108416" marR="1084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0111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marL="108416" marR="1084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</a:t>
                      </a:r>
                    </a:p>
                  </a:txBody>
                  <a:tcPr marL="108416" marR="1084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1001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marL="108416" marR="1084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1010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12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marL="108416" marR="1084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1011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13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</a:t>
                      </a:r>
                    </a:p>
                  </a:txBody>
                  <a:tcPr marL="108416" marR="1084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12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1100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14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</a:t>
                      </a:r>
                    </a:p>
                  </a:txBody>
                  <a:tcPr marL="108416" marR="1084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13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1101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</a:t>
                      </a:r>
                    </a:p>
                  </a:txBody>
                  <a:tcPr marL="108416" marR="1084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14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1110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16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</a:t>
                      </a:r>
                    </a:p>
                  </a:txBody>
                  <a:tcPr marL="108416" marR="1084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1111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17</a:t>
                      </a:r>
                    </a:p>
                  </a:txBody>
                  <a:tcPr marL="108416" marR="1084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Footer Placeholder 6"/>
          <p:cNvSpPr txBox="1">
            <a:spLocks/>
          </p:cNvSpPr>
          <p:nvPr/>
        </p:nvSpPr>
        <p:spPr bwMode="auto">
          <a:xfrm rot="16200000">
            <a:off x="7591584" y="5181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Copyright © 2007 Elsevier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26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  <a:p>
            <a:pPr marL="342900" indent="-342900" algn="l" eaLnBrk="1" hangingPunct="1">
              <a:spcBef>
                <a:spcPct val="20000"/>
              </a:spcBef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  <a:p>
            <a:pPr marL="342900" indent="-342900" algn="l" eaLnBrk="1" hangingPunct="1">
              <a:spcBef>
                <a:spcPct val="20000"/>
              </a:spcBef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371600" y="0"/>
            <a:ext cx="7772400" cy="889000"/>
          </a:xfrm>
        </p:spPr>
        <p:txBody>
          <a:bodyPr/>
          <a:lstStyle/>
          <a:p>
            <a:r>
              <a:rPr lang="en-US" smtClean="0"/>
              <a:t>Number System Conversions</a:t>
            </a:r>
          </a:p>
        </p:txBody>
      </p:sp>
      <p:graphicFrame>
        <p:nvGraphicFramePr>
          <p:cNvPr id="6" name="Group 4"/>
          <p:cNvGraphicFramePr>
            <a:graphicFrameLocks noGrp="1"/>
          </p:cNvGraphicFramePr>
          <p:nvPr>
            <p:ph idx="1"/>
            <p:custDataLst>
              <p:tags r:id="rId3"/>
            </p:custDataLst>
          </p:nvPr>
        </p:nvGraphicFramePr>
        <p:xfrm>
          <a:off x="1066800" y="1981200"/>
          <a:ext cx="7239000" cy="1828800"/>
        </p:xfrm>
        <a:graphic>
          <a:graphicData uri="http://schemas.openxmlformats.org/drawingml/2006/table">
            <a:tbl>
              <a:tblPr/>
              <a:tblGrid>
                <a:gridCol w="1295400"/>
                <a:gridCol w="1318683"/>
                <a:gridCol w="1541639"/>
                <a:gridCol w="1541639"/>
                <a:gridCol w="1541639"/>
              </a:tblGrid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Convert To: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Convert From: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Binary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Octal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Hexadecimal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Decimal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+mn-ea"/>
                          <a:cs typeface="Arial" charset="0"/>
                        </a:rPr>
                        <a:t>Binary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Substitution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Substitution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Summation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+mn-ea"/>
                          <a:cs typeface="Arial" charset="0"/>
                        </a:rPr>
                        <a:t>Octal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Substitution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Substitution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Summation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+mn-ea"/>
                          <a:cs typeface="Arial" charset="0"/>
                        </a:rPr>
                        <a:t>Hexadecimal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Substitution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Substitution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Summation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+mn-ea"/>
                          <a:cs typeface="Arial" charset="0"/>
                        </a:rPr>
                        <a:t>Decimal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Division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Division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Division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5757" name="TextBox 6"/>
          <p:cNvSpPr txBox="1">
            <a:spLocks noChangeArrowheads="1"/>
          </p:cNvSpPr>
          <p:nvPr/>
        </p:nvSpPr>
        <p:spPr bwMode="auto">
          <a:xfrm>
            <a:off x="990600" y="4038600"/>
            <a:ext cx="73914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en-US" sz="1800" dirty="0">
                <a:solidFill>
                  <a:srgbClr val="000000"/>
                </a:solidFill>
              </a:rPr>
              <a:t>Division: Divide a number of larger base by the lower base and assign the remainder as the LSB up to the MSB.</a:t>
            </a:r>
          </a:p>
          <a:p>
            <a:pPr algn="l" eaLnBrk="1" hangingPunct="1"/>
            <a:r>
              <a:rPr lang="en-US" sz="1800" dirty="0">
                <a:solidFill>
                  <a:srgbClr val="000000"/>
                </a:solidFill>
              </a:rPr>
              <a:t> </a:t>
            </a:r>
          </a:p>
          <a:p>
            <a:pPr algn="l" eaLnBrk="1" hangingPunct="1"/>
            <a:r>
              <a:rPr lang="en-US" sz="1800" dirty="0">
                <a:solidFill>
                  <a:srgbClr val="000000"/>
                </a:solidFill>
              </a:rPr>
              <a:t>Summation: Use the positional numbering system to multiply the digit by the power of the position (</a:t>
            </a:r>
            <a:r>
              <a:rPr lang="en-US" sz="1800" dirty="0" err="1">
                <a:solidFill>
                  <a:srgbClr val="000000"/>
                </a:solidFill>
              </a:rPr>
              <a:t>A</a:t>
            </a:r>
            <a:r>
              <a:rPr lang="en-US" sz="1800" baseline="-25000" dirty="0" err="1">
                <a:solidFill>
                  <a:srgbClr val="000000"/>
                </a:solidFill>
              </a:rPr>
              <a:t>n</a:t>
            </a:r>
            <a:r>
              <a:rPr lang="en-US" sz="1800" dirty="0" err="1">
                <a:solidFill>
                  <a:srgbClr val="000000"/>
                </a:solidFill>
              </a:rPr>
              <a:t>b</a:t>
            </a:r>
            <a:r>
              <a:rPr lang="en-US" sz="1800" baseline="30000" dirty="0" err="1">
                <a:solidFill>
                  <a:srgbClr val="000000"/>
                </a:solidFill>
              </a:rPr>
              <a:t>n</a:t>
            </a:r>
            <a:r>
              <a:rPr lang="en-US" sz="1800" baseline="30000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+  A</a:t>
            </a:r>
            <a:r>
              <a:rPr lang="en-US" sz="1800" baseline="-25000" dirty="0">
                <a:solidFill>
                  <a:srgbClr val="000000"/>
                </a:solidFill>
              </a:rPr>
              <a:t>n-1</a:t>
            </a:r>
            <a:r>
              <a:rPr lang="en-US" sz="1800" dirty="0">
                <a:solidFill>
                  <a:srgbClr val="000000"/>
                </a:solidFill>
              </a:rPr>
              <a:t>b</a:t>
            </a:r>
            <a:r>
              <a:rPr lang="en-US" sz="1800" baseline="30000" dirty="0">
                <a:solidFill>
                  <a:srgbClr val="000000"/>
                </a:solidFill>
              </a:rPr>
              <a:t>n-1 </a:t>
            </a:r>
            <a:r>
              <a:rPr lang="en-US" sz="1800" dirty="0">
                <a:solidFill>
                  <a:srgbClr val="000000"/>
                </a:solidFill>
              </a:rPr>
              <a:t>+ … + A</a:t>
            </a:r>
            <a:r>
              <a:rPr lang="en-US" sz="1800" baseline="-25000" dirty="0">
                <a:solidFill>
                  <a:srgbClr val="000000"/>
                </a:solidFill>
              </a:rPr>
              <a:t>1</a:t>
            </a:r>
            <a:r>
              <a:rPr lang="en-US" sz="1800" dirty="0">
                <a:solidFill>
                  <a:srgbClr val="000000"/>
                </a:solidFill>
              </a:rPr>
              <a:t>b</a:t>
            </a:r>
            <a:r>
              <a:rPr lang="en-US" sz="1800" baseline="30000" dirty="0">
                <a:solidFill>
                  <a:srgbClr val="000000"/>
                </a:solidFill>
              </a:rPr>
              <a:t>1</a:t>
            </a:r>
            <a:r>
              <a:rPr lang="en-US" sz="1800" dirty="0">
                <a:solidFill>
                  <a:srgbClr val="000000"/>
                </a:solidFill>
              </a:rPr>
              <a:t>+ A</a:t>
            </a:r>
            <a:r>
              <a:rPr lang="en-US" sz="1800" baseline="-25000" dirty="0">
                <a:solidFill>
                  <a:srgbClr val="000000"/>
                </a:solidFill>
              </a:rPr>
              <a:t>0</a:t>
            </a:r>
            <a:r>
              <a:rPr lang="en-US" sz="1800" dirty="0">
                <a:solidFill>
                  <a:srgbClr val="000000"/>
                </a:solidFill>
              </a:rPr>
              <a:t>b</a:t>
            </a:r>
            <a:r>
              <a:rPr lang="en-US" sz="1800" baseline="30000" dirty="0">
                <a:solidFill>
                  <a:srgbClr val="000000"/>
                </a:solidFill>
              </a:rPr>
              <a:t>0 </a:t>
            </a:r>
            <a:r>
              <a:rPr lang="en-US" sz="1800" dirty="0">
                <a:solidFill>
                  <a:srgbClr val="000000"/>
                </a:solidFill>
              </a:rPr>
              <a:t>= ).</a:t>
            </a:r>
          </a:p>
          <a:p>
            <a:pPr algn="l" eaLnBrk="1" hangingPunct="1"/>
            <a:r>
              <a:rPr lang="en-US" sz="1800" dirty="0">
                <a:solidFill>
                  <a:srgbClr val="000000"/>
                </a:solidFill>
              </a:rPr>
              <a:t> </a:t>
            </a:r>
          </a:p>
          <a:p>
            <a:pPr algn="l" eaLnBrk="1" hangingPunct="1"/>
            <a:r>
              <a:rPr lang="en-US" sz="1800" dirty="0">
                <a:solidFill>
                  <a:srgbClr val="000000"/>
                </a:solidFill>
              </a:rPr>
              <a:t>Substitution: The Rule of Threes (for binary </a:t>
            </a:r>
            <a:r>
              <a:rPr lang="en-US" sz="1800" dirty="0">
                <a:solidFill>
                  <a:srgbClr val="000000"/>
                </a:solidFill>
                <a:sym typeface="Wingdings" pitchFamily="2" charset="2"/>
              </a:rPr>
              <a:t></a:t>
            </a:r>
            <a:r>
              <a:rPr lang="en-US" sz="1800" dirty="0">
                <a:solidFill>
                  <a:srgbClr val="000000"/>
                </a:solidFill>
              </a:rPr>
              <a:t> octal) and the Rule of Fours (for binary </a:t>
            </a:r>
            <a:r>
              <a:rPr lang="en-US" sz="1800" dirty="0">
                <a:solidFill>
                  <a:srgbClr val="000000"/>
                </a:solidFill>
                <a:sym typeface="Wingdings" pitchFamily="2" charset="2"/>
              </a:rPr>
              <a:t></a:t>
            </a:r>
            <a:r>
              <a:rPr lang="en-US" sz="1800" dirty="0">
                <a:solidFill>
                  <a:srgbClr val="000000"/>
                </a:solidFill>
              </a:rPr>
              <a:t> hexadecimal)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371600"/>
            <a:ext cx="8077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5562600" y="2971800"/>
          <a:ext cx="2590800" cy="169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47" name="VISIO" r:id="rId7" imgW="936000" imgH="639720" progId="Visio.Drawing.11">
                  <p:embed/>
                </p:oleObj>
              </mc:Choice>
              <mc:Fallback>
                <p:oleObj name="VISIO" r:id="rId7" imgW="936000" imgH="6397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971800"/>
                        <a:ext cx="2590800" cy="169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4953000" y="4876800"/>
          <a:ext cx="3657600" cy="157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48" name="VISIO" r:id="rId9" imgW="1300320" imgH="561960" progId="Visio.Drawing.11">
                  <p:embed/>
                </p:oleObj>
              </mc:Choice>
              <mc:Fallback>
                <p:oleObj name="VISIO" r:id="rId9" imgW="1300320" imgH="5619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4876800"/>
                        <a:ext cx="3657600" cy="1579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4876800" y="1524000"/>
          <a:ext cx="35814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49" name="VISIO" r:id="rId11" imgW="1285560" imgH="562680" progId="Visio.Drawing.11">
                  <p:embed/>
                </p:oleObj>
              </mc:Choice>
              <mc:Fallback>
                <p:oleObj name="VISIO" r:id="rId11" imgW="1285560" imgH="5626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524000"/>
                        <a:ext cx="3581400" cy="1497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ooter Placeholder 6"/>
          <p:cNvSpPr txBox="1">
            <a:spLocks/>
          </p:cNvSpPr>
          <p:nvPr/>
        </p:nvSpPr>
        <p:spPr bwMode="auto">
          <a:xfrm rot="16200000">
            <a:off x="7467600" y="5181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Copyright © 2007 Elsevier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Bits, Bytes, Nibbles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55625" y="1633519"/>
            <a:ext cx="4565015" cy="4324350"/>
          </a:xfrm>
        </p:spPr>
        <p:txBody>
          <a:bodyPr/>
          <a:lstStyle/>
          <a:p>
            <a:pPr lvl="0">
              <a:defRPr/>
            </a:pPr>
            <a:r>
              <a:rPr lang="en-US" sz="2800" dirty="0"/>
              <a:t>Bits</a:t>
            </a:r>
          </a:p>
          <a:p>
            <a:pPr lvl="0">
              <a:defRPr/>
            </a:pPr>
            <a:endParaRPr lang="en-US" sz="2800" dirty="0"/>
          </a:p>
          <a:p>
            <a:pPr lvl="0">
              <a:defRPr/>
            </a:pPr>
            <a:endParaRPr lang="en-US" sz="2800" dirty="0"/>
          </a:p>
          <a:p>
            <a:pPr lvl="0">
              <a:defRPr/>
            </a:pPr>
            <a:r>
              <a:rPr lang="en-US" sz="2800" dirty="0"/>
              <a:t>Bytes &amp; Nibbles</a:t>
            </a:r>
          </a:p>
          <a:p>
            <a:pPr lvl="0">
              <a:defRPr/>
            </a:pPr>
            <a:endParaRPr lang="en-US" sz="2800" dirty="0"/>
          </a:p>
          <a:p>
            <a:pPr lvl="0">
              <a:defRPr/>
            </a:pPr>
            <a:endParaRPr lang="en-US" sz="2800" dirty="0"/>
          </a:p>
          <a:p>
            <a:pPr lvl="0">
              <a:defRPr/>
            </a:pPr>
            <a:r>
              <a:rPr lang="en-US" sz="2800" dirty="0"/>
              <a:t>Bytes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335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>
              <a:defRPr/>
            </a:pPr>
            <a:fld id="{C4D65584-0C7D-48B8-BEDE-21A2E880225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>
              <a:defRPr/>
            </a:pPr>
            <a:fld id="{CE428E89-579F-43C8-B441-BB390AD4A5E9}" type="datetime3">
              <a:rPr lang="en-US" smtClean="0"/>
              <a:pPr>
                <a:defRPr/>
              </a:pPr>
              <a:t>3 January 2017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47" y="1565728"/>
            <a:ext cx="8573690" cy="473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06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Bitbucket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>
              <a:defRPr/>
            </a:pPr>
            <a:fld id="{C4D65584-0C7D-48B8-BEDE-21A2E880225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>
              <a:defRPr/>
            </a:pPr>
            <a:fld id="{CE428E89-579F-43C8-B441-BB390AD4A5E9}" type="datetime3">
              <a:rPr lang="en-US" smtClean="0"/>
              <a:pPr>
                <a:defRPr/>
              </a:pPr>
              <a:t>3 January 2017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Private </a:t>
            </a:r>
            <a:r>
              <a:rPr lang="en-US" dirty="0" err="1" smtClean="0"/>
              <a:t>Bitbucket</a:t>
            </a:r>
            <a:r>
              <a:rPr lang="en-US" dirty="0" smtClean="0"/>
              <a:t> Repository</a:t>
            </a:r>
          </a:p>
          <a:p>
            <a:pPr lvl="1"/>
            <a:r>
              <a:rPr lang="en-US" dirty="0">
                <a:hlinkClick r:id="rId2"/>
              </a:rPr>
              <a:t>https://bitbucket.org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Name repo something like “ECE281_YourName”</a:t>
            </a:r>
          </a:p>
          <a:p>
            <a:pPr lvl="1"/>
            <a:r>
              <a:rPr lang="en-US" dirty="0" smtClean="0"/>
              <a:t>Give me access to repo.  My Username:  </a:t>
            </a:r>
            <a:r>
              <a:rPr lang="en-US" dirty="0" err="1" smtClean="0"/>
              <a:t>jfalkinburg</a:t>
            </a:r>
            <a:endParaRPr lang="en-US" dirty="0" smtClean="0"/>
          </a:p>
          <a:p>
            <a:r>
              <a:rPr lang="en-US" dirty="0" smtClean="0"/>
              <a:t>Example/Template Lab Notebook: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ece.ninja/383/lab/labnotebook.html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https://github.com/jfalkinburg/ECE_382_Lab_Ex/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96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447800"/>
            <a:ext cx="8855075" cy="4324350"/>
          </a:xfrm>
        </p:spPr>
        <p:txBody>
          <a:bodyPr/>
          <a:lstStyle/>
          <a:p>
            <a:r>
              <a:rPr lang="en-US" sz="1800" dirty="0"/>
              <a:t>Education</a:t>
            </a:r>
          </a:p>
          <a:p>
            <a:pPr lvl="1"/>
            <a:r>
              <a:rPr lang="en-US" sz="1800" dirty="0" smtClean="0"/>
              <a:t>BSCE</a:t>
            </a:r>
            <a:r>
              <a:rPr lang="en-US" sz="1800" dirty="0"/>
              <a:t>, </a:t>
            </a:r>
            <a:r>
              <a:rPr lang="en-US" sz="1800" dirty="0" smtClean="0"/>
              <a:t>University of Nebraska Lincoln – Omaha Campus</a:t>
            </a:r>
            <a:endParaRPr lang="en-US" sz="1800" dirty="0"/>
          </a:p>
          <a:p>
            <a:pPr lvl="1"/>
            <a:r>
              <a:rPr lang="en-US" sz="1800" dirty="0" smtClean="0"/>
              <a:t>MSCE</a:t>
            </a:r>
            <a:r>
              <a:rPr lang="en-US" sz="1800" dirty="0"/>
              <a:t>, Air Force Institute of </a:t>
            </a:r>
            <a:r>
              <a:rPr lang="en-US" sz="1800" dirty="0" smtClean="0"/>
              <a:t>Technology (AFIT)</a:t>
            </a:r>
            <a:endParaRPr lang="en-US" sz="1800" dirty="0"/>
          </a:p>
          <a:p>
            <a:r>
              <a:rPr lang="en-US" sz="1800" dirty="0" smtClean="0"/>
              <a:t>USAF Career (62E3C, T62E3E, 62E3A, </a:t>
            </a:r>
            <a:r>
              <a:rPr lang="en-US" sz="1800" dirty="0"/>
              <a:t>3CO31, 2E231</a:t>
            </a:r>
            <a:r>
              <a:rPr lang="en-US" sz="1800" dirty="0" smtClean="0"/>
              <a:t>) </a:t>
            </a:r>
            <a:endParaRPr lang="en-US" sz="1800" dirty="0"/>
          </a:p>
          <a:p>
            <a:pPr lvl="1"/>
            <a:r>
              <a:rPr lang="en-US" sz="1800" dirty="0" smtClean="0"/>
              <a:t>Prior Enlisted 9.5 </a:t>
            </a:r>
            <a:r>
              <a:rPr lang="en-US" sz="1800" dirty="0" err="1" smtClean="0"/>
              <a:t>yrs</a:t>
            </a:r>
            <a:endParaRPr lang="en-US" sz="1800" dirty="0" smtClean="0"/>
          </a:p>
          <a:p>
            <a:pPr lvl="2"/>
            <a:r>
              <a:rPr lang="en-US" sz="1600" dirty="0" smtClean="0"/>
              <a:t>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 Combat Communication Group – Tinker AFB, OK</a:t>
            </a:r>
          </a:p>
          <a:p>
            <a:pPr lvl="3"/>
            <a:r>
              <a:rPr lang="en-US" sz="1200" b="1" dirty="0" smtClean="0"/>
              <a:t>Operation Southern Watch – </a:t>
            </a:r>
            <a:r>
              <a:rPr lang="en-US" sz="1200" b="1" dirty="0" err="1" smtClean="0"/>
              <a:t>Eskan</a:t>
            </a:r>
            <a:r>
              <a:rPr lang="en-US" sz="1200" b="1" dirty="0" smtClean="0"/>
              <a:t> Village, Saudi Arabia</a:t>
            </a:r>
          </a:p>
          <a:p>
            <a:pPr lvl="2"/>
            <a:r>
              <a:rPr lang="en-US" sz="1600" dirty="0" smtClean="0"/>
              <a:t>55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Communications Group – Offutt AFB, NE</a:t>
            </a:r>
          </a:p>
          <a:p>
            <a:pPr lvl="2"/>
            <a:r>
              <a:rPr lang="en-US" sz="1600" dirty="0" smtClean="0"/>
              <a:t>School/AFROTC/AECP – University of Nebraska </a:t>
            </a:r>
          </a:p>
          <a:p>
            <a:pPr lvl="1"/>
            <a:r>
              <a:rPr lang="en-US" sz="1800" dirty="0" smtClean="0"/>
              <a:t>Air Force Research Labs (AFRL) – Munitions Directorate – Eglin AFB, FL</a:t>
            </a:r>
          </a:p>
          <a:p>
            <a:pPr lvl="2"/>
            <a:r>
              <a:rPr lang="en-US" sz="1600" dirty="0" smtClean="0"/>
              <a:t>Operation Iraqi Freedom – Al </a:t>
            </a:r>
            <a:r>
              <a:rPr lang="en-US" sz="1600" dirty="0" err="1" smtClean="0"/>
              <a:t>Asad</a:t>
            </a:r>
            <a:r>
              <a:rPr lang="en-US" sz="1600" dirty="0" smtClean="0"/>
              <a:t>, Iraq</a:t>
            </a:r>
            <a:endParaRPr lang="en-US" sz="1600" dirty="0"/>
          </a:p>
          <a:p>
            <a:pPr lvl="1"/>
            <a:r>
              <a:rPr lang="en-US" sz="1800" dirty="0" smtClean="0"/>
              <a:t>School – AFIT </a:t>
            </a:r>
          </a:p>
          <a:p>
            <a:pPr lvl="1"/>
            <a:r>
              <a:rPr lang="en-US" sz="1800" dirty="0" smtClean="0"/>
              <a:t>711 Human Performance Wing (HPW) – Wright Patterson AFB, OH</a:t>
            </a:r>
          </a:p>
          <a:p>
            <a:r>
              <a:rPr lang="en-US" sz="1800" dirty="0" smtClean="0"/>
              <a:t>Interests</a:t>
            </a:r>
            <a:endParaRPr lang="en-US" sz="1800" dirty="0"/>
          </a:p>
          <a:p>
            <a:pPr lvl="1"/>
            <a:r>
              <a:rPr lang="en-US" sz="1800" dirty="0" smtClean="0"/>
              <a:t>Spending time with my Family, computers, watching movies, woodworking, getting outside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>
              <a:defRPr/>
            </a:pPr>
            <a:endParaRPr lang="en-US" kern="1200" smtClean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algn="r" rtl="0">
              <a:defRPr/>
            </a:pPr>
            <a:fld id="{62D6D4B2-7611-498F-8780-1EDC26277454}" type="slidenum">
              <a:rPr lang="en-US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>
                <a:defRPr/>
              </a:pPr>
              <a:t>4</a:t>
            </a:fld>
            <a:endParaRPr lang="en-US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95250" y="6267450"/>
            <a:ext cx="2133600" cy="476250"/>
          </a:xfrm>
        </p:spPr>
        <p:txBody>
          <a:bodyPr/>
          <a:lstStyle/>
          <a:p>
            <a:pPr algn="l" rtl="0">
              <a:defRPr/>
            </a:pPr>
            <a:endParaRPr lang="en-US" kern="1200" smtClean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algn="l" rtl="0">
              <a:defRPr/>
            </a:pPr>
            <a:fld id="{D957A480-45FD-4E4A-ABAC-1E7EB071E91C}" type="datetime3">
              <a:rPr lang="en-US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l" rtl="0">
                <a:defRPr/>
              </a:pPr>
              <a:t>3 January 2017</a:t>
            </a:fld>
            <a:endParaRPr lang="en-US" kern="120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0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Grew up in Nebraska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>
              <a:defRPr/>
            </a:pPr>
            <a:endParaRPr lang="en-US" kern="1200" smtClean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algn="r" rtl="0">
              <a:defRPr/>
            </a:pPr>
            <a:fld id="{62D6D4B2-7611-498F-8780-1EDC26277454}" type="slidenum">
              <a:rPr lang="en-US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>
                <a:defRPr/>
              </a:pPr>
              <a:t>5</a:t>
            </a:fld>
            <a:endParaRPr lang="en-US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Enlisted in 1998</a:t>
            </a:r>
            <a:endParaRPr lang="en-US" dirty="0"/>
          </a:p>
        </p:txBody>
      </p:sp>
      <p:pic>
        <p:nvPicPr>
          <p:cNvPr id="15365" name="Picture 5" descr="C:\Users\Jeffery.Falkinburg\AppData\Local\Microsoft\Windows\Temporary Internet Files\Content.IE5\8U9SZLQ6\MC900437393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07790"/>
            <a:ext cx="2971800" cy="256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Jeffery.Falkinburg\Pictures\Other Photos\Falkinburg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185" y="1631245"/>
            <a:ext cx="3434812" cy="339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Jeffery.Falkinburg\Pictures\Other Photos\Falkinburg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606" y="3289895"/>
            <a:ext cx="2007581" cy="28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91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Combat Communications Group – Tinker AFB, 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1998 - 2002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>
              <a:defRPr/>
            </a:pPr>
            <a:endParaRPr lang="en-US" kern="1200" smtClean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algn="r" rtl="0">
              <a:defRPr/>
            </a:pPr>
            <a:fld id="{62D6D4B2-7611-498F-8780-1EDC26277454}" type="slidenum">
              <a:rPr lang="en-US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>
                <a:defRPr/>
              </a:pPr>
              <a:t>6</a:t>
            </a:fld>
            <a:endParaRPr lang="en-US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16386" name="Picture 2" descr="C:\Users\Jeffery.Falkinburg\AppData\Local\Microsoft\Windows\Temporary Internet Files\Content.IE5\SHJIXJO7\MC900437411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36498"/>
            <a:ext cx="2895600" cy="284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190175"/>
            <a:ext cx="2209803" cy="2170958"/>
          </a:xfrm>
          <a:prstGeom prst="rect">
            <a:avLst/>
          </a:prstGeom>
        </p:spPr>
      </p:pic>
      <p:pic>
        <p:nvPicPr>
          <p:cNvPr id="16389" name="Picture 5" descr="E:\WPAFB Work Documents\Unit Shields &amp; Artwork\HerdBullFull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0" y="4648200"/>
            <a:ext cx="21240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:\Users\Jeffery.Falkinburg\Pictures\Other Photos\Falkinburg1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8687"/>
            <a:ext cx="4196894" cy="280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87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55</a:t>
            </a:r>
            <a:r>
              <a:rPr lang="en-US" baseline="30000" dirty="0" smtClean="0"/>
              <a:t>th</a:t>
            </a:r>
            <a:r>
              <a:rPr lang="en-US" dirty="0" smtClean="0"/>
              <a:t> Communications Group – Offutt AFB, 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>
              <a:defRPr/>
            </a:pPr>
            <a:endParaRPr lang="en-US" kern="1200" smtClean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algn="r" rtl="0">
              <a:defRPr/>
            </a:pPr>
            <a:fld id="{62D6D4B2-7611-498F-8780-1EDC26277454}" type="slidenum">
              <a:rPr lang="en-US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>
                <a:defRPr/>
              </a:pPr>
              <a:t>7</a:t>
            </a:fld>
            <a:endParaRPr lang="en-US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2002 - 2004</a:t>
            </a:r>
            <a:endParaRPr lang="en-US" dirty="0"/>
          </a:p>
        </p:txBody>
      </p:sp>
      <p:pic>
        <p:nvPicPr>
          <p:cNvPr id="15365" name="Picture 5" descr="C:\Users\Jeffery.Falkinburg\AppData\Local\Microsoft\Windows\Temporary Internet Files\Content.IE5\8U9SZLQ6\MC900437393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83990"/>
            <a:ext cx="2971800" cy="256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191000"/>
            <a:ext cx="2209803" cy="2203174"/>
          </a:xfrm>
          <a:prstGeom prst="rect">
            <a:avLst/>
          </a:prstGeom>
        </p:spPr>
      </p:pic>
      <p:pic>
        <p:nvPicPr>
          <p:cNvPr id="22530" name="Picture 2" descr="C:\Users\Jeffery.Falkinburg\Pictures\Other Photos\Falkinburg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47800"/>
            <a:ext cx="4519002" cy="306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E:\WPAFB Work Documents\Unit Shields &amp; Artwork\55th Communications Squadron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330424"/>
            <a:ext cx="1843682" cy="206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01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AFROTC Detachment 470 – University of Nebraska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>
              <a:defRPr/>
            </a:pPr>
            <a:endParaRPr lang="en-US" kern="1200" smtClean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algn="r" rtl="0">
              <a:defRPr/>
            </a:pPr>
            <a:fld id="{62D6D4B2-7611-498F-8780-1EDC26277454}" type="slidenum">
              <a:rPr lang="en-US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>
                <a:defRPr/>
              </a:pPr>
              <a:t>8</a:t>
            </a:fld>
            <a:endParaRPr lang="en-US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2004 - 2007</a:t>
            </a:r>
            <a:endParaRPr lang="en-US" dirty="0"/>
          </a:p>
        </p:txBody>
      </p:sp>
      <p:pic>
        <p:nvPicPr>
          <p:cNvPr id="15365" name="Picture 5" descr="C:\Users\Jeffery.Falkinburg\AppData\Local\Microsoft\Windows\Temporary Internet Files\Content.IE5\8U9SZLQ6\MC900437393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83990"/>
            <a:ext cx="2971800" cy="256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C:\Users\Jeffery.Falkinburg\Pictures\Other Photos\Falkinburg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447801"/>
            <a:ext cx="3581400" cy="382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Jeffery.Falkinburg\Pictures\Other Photos\Mil Ball 200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038600"/>
            <a:ext cx="1752600" cy="234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186" name="Picture 2" descr="C:\Users\Jeffrey.Falkinburg\Documents\Jeff's School\ROTC\wolfpack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314825"/>
            <a:ext cx="23431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75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Force Research Labs –Eglin AFB, FL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2007 - 2009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>
              <a:defRPr/>
            </a:pPr>
            <a:endParaRPr lang="en-US" kern="1200" smtClean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algn="r" rtl="0">
              <a:defRPr/>
            </a:pPr>
            <a:fld id="{62D6D4B2-7611-498F-8780-1EDC26277454}" type="slidenum">
              <a:rPr lang="en-US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>
                <a:defRPr/>
              </a:pPr>
              <a:t>9</a:t>
            </a:fld>
            <a:endParaRPr lang="en-US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18435" name="Picture 3" descr="C:\Users\Jeffery.Falkinburg\AppData\Local\Microsoft\Windows\Temporary Internet Files\Content.IE5\299D0FQZ\MC900436954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7" y="1955800"/>
            <a:ext cx="2411896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2741" y="1517826"/>
            <a:ext cx="4173596" cy="313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E:\WPAFB Work Documents\Unit Shields &amp; Artwork\bldg 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7" y="4267199"/>
            <a:ext cx="2962312" cy="219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210" name="Picture 2" descr="E:\WPAFB Work Documents\Unit Shields &amp; Artwork\AFRL\R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65" y="4648022"/>
            <a:ext cx="1886127" cy="188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211" name="Picture 3" descr="E:\WPAFB Work Documents\Unit Shields &amp; Artwork\AFRL\AFRL Jpg\Shiel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4648023"/>
            <a:ext cx="1903506" cy="190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46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11511</TotalTime>
  <Words>1401</Words>
  <Application>Microsoft Office PowerPoint</Application>
  <PresentationFormat>On-screen Show (4:3)</PresentationFormat>
  <Paragraphs>448</Paragraphs>
  <Slides>36</Slides>
  <Notes>6</Notes>
  <HiddenSlides>1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Blank Presentation</vt:lpstr>
      <vt:lpstr>3_Blank Presentation</vt:lpstr>
      <vt:lpstr>1_Blank Presentation</vt:lpstr>
      <vt:lpstr>4_USAFA Standard</vt:lpstr>
      <vt:lpstr>VISIO</vt:lpstr>
      <vt:lpstr>Visio</vt:lpstr>
      <vt:lpstr>PowerPoint Presentation</vt:lpstr>
      <vt:lpstr>Your first assignment…</vt:lpstr>
      <vt:lpstr>Who you are</vt:lpstr>
      <vt:lpstr>Who am I?</vt:lpstr>
      <vt:lpstr>Grew up in Nebraska</vt:lpstr>
      <vt:lpstr>3rd Combat Communications Group – Tinker AFB, OK</vt:lpstr>
      <vt:lpstr>55th Communications Group – Offutt AFB, NE</vt:lpstr>
      <vt:lpstr>AFROTC Detachment 470 – University of Nebraska</vt:lpstr>
      <vt:lpstr>Air Force Research Labs –Eglin AFB, FL</vt:lpstr>
      <vt:lpstr>Air Force Institute of Technology (AFIT) – Wright Patterson AFB, OH</vt:lpstr>
      <vt:lpstr>711 Human Performance Wing – Wright Patterson AFB, OH</vt:lpstr>
      <vt:lpstr>USAFA Instructor</vt:lpstr>
      <vt:lpstr>PowerPoint Presentation</vt:lpstr>
      <vt:lpstr>Extra Instruction (EI)</vt:lpstr>
      <vt:lpstr>PowerPoint Presentation</vt:lpstr>
      <vt:lpstr>Course Website</vt:lpstr>
      <vt:lpstr>Course Goals</vt:lpstr>
      <vt:lpstr>Course Objectives</vt:lpstr>
      <vt:lpstr>Course Topics</vt:lpstr>
      <vt:lpstr>Grade Distribution</vt:lpstr>
      <vt:lpstr>Late Policy</vt:lpstr>
      <vt:lpstr>Course Text Policy</vt:lpstr>
      <vt:lpstr>Other Course Policies - Labs</vt:lpstr>
      <vt:lpstr>Other Course Policies</vt:lpstr>
      <vt:lpstr>Other Course Policies</vt:lpstr>
      <vt:lpstr>Academics with Honor</vt:lpstr>
      <vt:lpstr>Abstraction</vt:lpstr>
      <vt:lpstr>The Digital Abstraction</vt:lpstr>
      <vt:lpstr>The Three -Y’s </vt:lpstr>
      <vt:lpstr>Number Systems Expanded Normal Form</vt:lpstr>
      <vt:lpstr>Number Systems</vt:lpstr>
      <vt:lpstr>Hexadecimal Numbers</vt:lpstr>
      <vt:lpstr>Number System Conversions</vt:lpstr>
      <vt:lpstr>Bits, Bytes, Nibbles…</vt:lpstr>
      <vt:lpstr>Voltage Levels</vt:lpstr>
      <vt:lpstr>Bitbucket</vt:lpstr>
    </vt:vector>
  </TitlesOfParts>
  <Company>HQ USAF/______, Pentagon, DC 20330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Falkinburg, Jeffery L Capt USAF USAFA HQ USAFA</dc:creator>
  <cp:lastModifiedBy>Capt Jeff Falkinburg</cp:lastModifiedBy>
  <cp:revision>403</cp:revision>
  <dcterms:created xsi:type="dcterms:W3CDTF">2000-04-26T18:38:01Z</dcterms:created>
  <dcterms:modified xsi:type="dcterms:W3CDTF">2017-01-04T03:58:52Z</dcterms:modified>
</cp:coreProperties>
</file>